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7" r:id="rId4"/>
    <p:sldId id="285" r:id="rId5"/>
    <p:sldId id="286" r:id="rId6"/>
    <p:sldId id="258" r:id="rId7"/>
    <p:sldId id="259" r:id="rId8"/>
    <p:sldId id="260" r:id="rId9"/>
    <p:sldId id="288" r:id="rId10"/>
    <p:sldId id="261" r:id="rId11"/>
    <p:sldId id="262" r:id="rId12"/>
    <p:sldId id="283" r:id="rId13"/>
    <p:sldId id="263" r:id="rId14"/>
    <p:sldId id="264" r:id="rId15"/>
    <p:sldId id="265" r:id="rId16"/>
    <p:sldId id="266" r:id="rId17"/>
    <p:sldId id="267" r:id="rId18"/>
    <p:sldId id="270" r:id="rId19"/>
    <p:sldId id="279" r:id="rId20"/>
    <p:sldId id="271" r:id="rId21"/>
    <p:sldId id="272" r:id="rId22"/>
    <p:sldId id="273" r:id="rId23"/>
    <p:sldId id="274" r:id="rId24"/>
    <p:sldId id="275" r:id="rId25"/>
    <p:sldId id="276" r:id="rId26"/>
    <p:sldId id="277" r:id="rId27"/>
    <p:sldId id="281" r:id="rId28"/>
    <p:sldId id="278" r:id="rId29"/>
    <p:sldId id="282" r:id="rId30"/>
    <p:sldId id="268"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8AE6EA-2B6D-4DC7-882E-08D3CF38556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B772437E-3F6F-4899-815A-B99E60259F52}">
      <dgm:prSet custT="1"/>
      <dgm:spPr/>
      <dgm:t>
        <a:bodyPr/>
        <a:lstStyle/>
        <a:p>
          <a:pPr rtl="0"/>
          <a:r>
            <a:rPr lang="it-IT" sz="3600" dirty="0" smtClean="0"/>
            <a:t>IL PROCEDIMENTO DI VALUTAZIONE PARTE DA</a:t>
          </a:r>
          <a:endParaRPr lang="it-IT" sz="3600" dirty="0"/>
        </a:p>
      </dgm:t>
    </dgm:pt>
    <dgm:pt modelId="{3A99C055-AD91-4BC8-A638-DD833F72B5D4}" type="parTrans" cxnId="{E69A6730-EC71-4F1B-876E-237C1538F158}">
      <dgm:prSet/>
      <dgm:spPr/>
      <dgm:t>
        <a:bodyPr/>
        <a:lstStyle/>
        <a:p>
          <a:endParaRPr lang="it-IT"/>
        </a:p>
      </dgm:t>
    </dgm:pt>
    <dgm:pt modelId="{2DC725D6-6963-40F1-91AB-D39F106B4841}" type="sibTrans" cxnId="{E69A6730-EC71-4F1B-876E-237C1538F158}">
      <dgm:prSet/>
      <dgm:spPr/>
      <dgm:t>
        <a:bodyPr/>
        <a:lstStyle/>
        <a:p>
          <a:endParaRPr lang="it-IT"/>
        </a:p>
      </dgm:t>
    </dgm:pt>
    <dgm:pt modelId="{F4CC9E00-611A-41BB-B3CC-6400FF94EF31}">
      <dgm:prSet custT="1"/>
      <dgm:spPr/>
      <dgm:t>
        <a:bodyPr/>
        <a:lstStyle/>
        <a:p>
          <a:pPr rtl="0"/>
          <a:r>
            <a:rPr lang="it-IT" sz="3200" dirty="0" smtClean="0"/>
            <a:t>L’AUTOVALUTAZIONE DEL DS</a:t>
          </a:r>
          <a:endParaRPr lang="it-IT" sz="3200" dirty="0"/>
        </a:p>
      </dgm:t>
    </dgm:pt>
    <dgm:pt modelId="{E1BAB1DE-AF55-4EBC-8E0B-E0F5D980290C}" type="parTrans" cxnId="{11C9E2E1-9C9A-4E3D-829A-F034CDAC6BC3}">
      <dgm:prSet/>
      <dgm:spPr/>
      <dgm:t>
        <a:bodyPr/>
        <a:lstStyle/>
        <a:p>
          <a:endParaRPr lang="it-IT"/>
        </a:p>
      </dgm:t>
    </dgm:pt>
    <dgm:pt modelId="{4469499D-A1B8-4C02-8BB2-47F23E1FB476}" type="sibTrans" cxnId="{11C9E2E1-9C9A-4E3D-829A-F034CDAC6BC3}">
      <dgm:prSet/>
      <dgm:spPr/>
      <dgm:t>
        <a:bodyPr/>
        <a:lstStyle/>
        <a:p>
          <a:endParaRPr lang="it-IT"/>
        </a:p>
      </dgm:t>
    </dgm:pt>
    <dgm:pt modelId="{19ADF8A4-B94B-4904-AAE8-5EAAD7B1C5E2}">
      <dgm:prSet/>
      <dgm:spPr/>
      <dgm:t>
        <a:bodyPr/>
        <a:lstStyle/>
        <a:p>
          <a:endParaRPr lang="it-IT" dirty="0"/>
        </a:p>
      </dgm:t>
    </dgm:pt>
    <dgm:pt modelId="{4ED5BCAD-AC27-4E13-92DE-6AF5FE035F32}" type="parTrans" cxnId="{B616871A-8472-4224-958D-3113F2C79C00}">
      <dgm:prSet/>
      <dgm:spPr/>
      <dgm:t>
        <a:bodyPr/>
        <a:lstStyle/>
        <a:p>
          <a:endParaRPr lang="it-IT"/>
        </a:p>
      </dgm:t>
    </dgm:pt>
    <dgm:pt modelId="{E180CE45-750F-4EF2-BB68-0660F26DDAD7}" type="sibTrans" cxnId="{B616871A-8472-4224-958D-3113F2C79C00}">
      <dgm:prSet/>
      <dgm:spPr/>
      <dgm:t>
        <a:bodyPr/>
        <a:lstStyle/>
        <a:p>
          <a:endParaRPr lang="it-IT"/>
        </a:p>
      </dgm:t>
    </dgm:pt>
    <dgm:pt modelId="{CF7C07A1-C301-493C-84F0-0FF92A7BF218}">
      <dgm:prSet custT="1"/>
      <dgm:spPr/>
      <dgm:t>
        <a:bodyPr/>
        <a:lstStyle/>
        <a:p>
          <a:r>
            <a:rPr lang="it-IT" sz="2800" dirty="0" smtClean="0"/>
            <a:t>ATTRAVERSO UNO STRUMENTO CHIAMATO «PORTFOLIO»</a:t>
          </a:r>
          <a:endParaRPr lang="it-IT" sz="2800" dirty="0"/>
        </a:p>
      </dgm:t>
    </dgm:pt>
    <dgm:pt modelId="{B6E02684-1AB7-494F-B032-0A2D0EC26F74}" type="parTrans" cxnId="{B25FE51E-9AEF-4EE1-A8DA-3F514BA5EE2E}">
      <dgm:prSet/>
      <dgm:spPr/>
    </dgm:pt>
    <dgm:pt modelId="{56EDD3CE-14E4-468A-89BE-E84D0889A7D6}" type="sibTrans" cxnId="{B25FE51E-9AEF-4EE1-A8DA-3F514BA5EE2E}">
      <dgm:prSet/>
      <dgm:spPr/>
    </dgm:pt>
    <dgm:pt modelId="{B50C309D-3202-4773-ABBB-89B8E417A82D}" type="pres">
      <dgm:prSet presAssocID="{B08AE6EA-2B6D-4DC7-882E-08D3CF385563}" presName="linear" presStyleCnt="0">
        <dgm:presLayoutVars>
          <dgm:dir/>
          <dgm:animLvl val="lvl"/>
          <dgm:resizeHandles val="exact"/>
        </dgm:presLayoutVars>
      </dgm:prSet>
      <dgm:spPr/>
      <dgm:t>
        <a:bodyPr/>
        <a:lstStyle/>
        <a:p>
          <a:endParaRPr lang="it-IT"/>
        </a:p>
      </dgm:t>
    </dgm:pt>
    <dgm:pt modelId="{AF037D41-F898-43A3-9AFE-1667A1057C82}" type="pres">
      <dgm:prSet presAssocID="{B772437E-3F6F-4899-815A-B99E60259F52}" presName="parentLin" presStyleCnt="0"/>
      <dgm:spPr/>
    </dgm:pt>
    <dgm:pt modelId="{3FAEAB8C-B41F-492F-843C-4BF1CAA1BD20}" type="pres">
      <dgm:prSet presAssocID="{B772437E-3F6F-4899-815A-B99E60259F52}" presName="parentLeftMargin" presStyleLbl="node1" presStyleIdx="0" presStyleCnt="2"/>
      <dgm:spPr/>
      <dgm:t>
        <a:bodyPr/>
        <a:lstStyle/>
        <a:p>
          <a:endParaRPr lang="it-IT"/>
        </a:p>
      </dgm:t>
    </dgm:pt>
    <dgm:pt modelId="{0C8A9837-1ED5-4151-BC38-353A73DB6E11}" type="pres">
      <dgm:prSet presAssocID="{B772437E-3F6F-4899-815A-B99E60259F52}" presName="parentText" presStyleLbl="node1" presStyleIdx="0" presStyleCnt="2" custScaleY="321333" custLinFactNeighborX="-29824" custLinFactNeighborY="-99417">
        <dgm:presLayoutVars>
          <dgm:chMax val="0"/>
          <dgm:bulletEnabled val="1"/>
        </dgm:presLayoutVars>
      </dgm:prSet>
      <dgm:spPr/>
      <dgm:t>
        <a:bodyPr/>
        <a:lstStyle/>
        <a:p>
          <a:endParaRPr lang="it-IT"/>
        </a:p>
      </dgm:t>
    </dgm:pt>
    <dgm:pt modelId="{229BE056-95F9-4033-8045-93A0588FD25F}" type="pres">
      <dgm:prSet presAssocID="{B772437E-3F6F-4899-815A-B99E60259F52}" presName="negativeSpace" presStyleCnt="0"/>
      <dgm:spPr/>
    </dgm:pt>
    <dgm:pt modelId="{AF905B69-A797-4312-9359-2CCBC56433ED}" type="pres">
      <dgm:prSet presAssocID="{B772437E-3F6F-4899-815A-B99E60259F52}" presName="childText" presStyleLbl="conFgAcc1" presStyleIdx="0" presStyleCnt="2">
        <dgm:presLayoutVars>
          <dgm:bulletEnabled val="1"/>
        </dgm:presLayoutVars>
      </dgm:prSet>
      <dgm:spPr/>
      <dgm:t>
        <a:bodyPr/>
        <a:lstStyle/>
        <a:p>
          <a:endParaRPr lang="it-IT"/>
        </a:p>
      </dgm:t>
    </dgm:pt>
    <dgm:pt modelId="{34E02183-8CDD-4746-AA3E-FA9B300A41E9}" type="pres">
      <dgm:prSet presAssocID="{2DC725D6-6963-40F1-91AB-D39F106B4841}" presName="spaceBetweenRectangles" presStyleCnt="0"/>
      <dgm:spPr/>
    </dgm:pt>
    <dgm:pt modelId="{9234B474-DCBC-495B-95C0-0587A11017E3}" type="pres">
      <dgm:prSet presAssocID="{F4CC9E00-611A-41BB-B3CC-6400FF94EF31}" presName="parentLin" presStyleCnt="0"/>
      <dgm:spPr/>
    </dgm:pt>
    <dgm:pt modelId="{8C4C13E0-577E-4932-B74A-EF669B837754}" type="pres">
      <dgm:prSet presAssocID="{F4CC9E00-611A-41BB-B3CC-6400FF94EF31}" presName="parentLeftMargin" presStyleLbl="node1" presStyleIdx="0" presStyleCnt="2"/>
      <dgm:spPr/>
      <dgm:t>
        <a:bodyPr/>
        <a:lstStyle/>
        <a:p>
          <a:endParaRPr lang="it-IT"/>
        </a:p>
      </dgm:t>
    </dgm:pt>
    <dgm:pt modelId="{D153620D-3D3B-496A-9062-C79F9F7ABC13}" type="pres">
      <dgm:prSet presAssocID="{F4CC9E00-611A-41BB-B3CC-6400FF94EF31}" presName="parentText" presStyleLbl="node1" presStyleIdx="1" presStyleCnt="2" custScaleY="200237" custLinFactNeighborX="-12281" custLinFactNeighborY="-69694">
        <dgm:presLayoutVars>
          <dgm:chMax val="0"/>
          <dgm:bulletEnabled val="1"/>
        </dgm:presLayoutVars>
      </dgm:prSet>
      <dgm:spPr/>
      <dgm:t>
        <a:bodyPr/>
        <a:lstStyle/>
        <a:p>
          <a:endParaRPr lang="it-IT"/>
        </a:p>
      </dgm:t>
    </dgm:pt>
    <dgm:pt modelId="{6F83057F-5122-4D35-B552-796679552FD3}" type="pres">
      <dgm:prSet presAssocID="{F4CC9E00-611A-41BB-B3CC-6400FF94EF31}" presName="negativeSpace" presStyleCnt="0"/>
      <dgm:spPr/>
    </dgm:pt>
    <dgm:pt modelId="{E938FF73-93FA-4CF8-B1C6-D1F3F40DB3D7}" type="pres">
      <dgm:prSet presAssocID="{F4CC9E00-611A-41BB-B3CC-6400FF94EF31}" presName="childText" presStyleLbl="conFgAcc1" presStyleIdx="1" presStyleCnt="2">
        <dgm:presLayoutVars>
          <dgm:bulletEnabled val="1"/>
        </dgm:presLayoutVars>
      </dgm:prSet>
      <dgm:spPr/>
      <dgm:t>
        <a:bodyPr/>
        <a:lstStyle/>
        <a:p>
          <a:endParaRPr lang="it-IT"/>
        </a:p>
      </dgm:t>
    </dgm:pt>
  </dgm:ptLst>
  <dgm:cxnLst>
    <dgm:cxn modelId="{A0D3C999-CB73-4E2B-B16D-5391753F2A7F}" type="presOf" srcId="{B772437E-3F6F-4899-815A-B99E60259F52}" destId="{3FAEAB8C-B41F-492F-843C-4BF1CAA1BD20}" srcOrd="0" destOrd="0" presId="urn:microsoft.com/office/officeart/2005/8/layout/list1"/>
    <dgm:cxn modelId="{BC49E27E-CE97-4C4B-B3B5-73D9834727B3}" type="presOf" srcId="{F4CC9E00-611A-41BB-B3CC-6400FF94EF31}" destId="{8C4C13E0-577E-4932-B74A-EF669B837754}" srcOrd="0" destOrd="0" presId="urn:microsoft.com/office/officeart/2005/8/layout/list1"/>
    <dgm:cxn modelId="{11C9E2E1-9C9A-4E3D-829A-F034CDAC6BC3}" srcId="{B08AE6EA-2B6D-4DC7-882E-08D3CF385563}" destId="{F4CC9E00-611A-41BB-B3CC-6400FF94EF31}" srcOrd="1" destOrd="0" parTransId="{E1BAB1DE-AF55-4EBC-8E0B-E0F5D980290C}" sibTransId="{4469499D-A1B8-4C02-8BB2-47F23E1FB476}"/>
    <dgm:cxn modelId="{DB6ED856-D7BD-4D5E-899D-8648D5D1810A}" type="presOf" srcId="{B08AE6EA-2B6D-4DC7-882E-08D3CF385563}" destId="{B50C309D-3202-4773-ABBB-89B8E417A82D}" srcOrd="0" destOrd="0" presId="urn:microsoft.com/office/officeart/2005/8/layout/list1"/>
    <dgm:cxn modelId="{2E44C855-2423-42E4-AF9F-3103ACE7DE0E}" type="presOf" srcId="{19ADF8A4-B94B-4904-AAE8-5EAAD7B1C5E2}" destId="{AF905B69-A797-4312-9359-2CCBC56433ED}" srcOrd="0" destOrd="0" presId="urn:microsoft.com/office/officeart/2005/8/layout/list1"/>
    <dgm:cxn modelId="{B616871A-8472-4224-958D-3113F2C79C00}" srcId="{B772437E-3F6F-4899-815A-B99E60259F52}" destId="{19ADF8A4-B94B-4904-AAE8-5EAAD7B1C5E2}" srcOrd="0" destOrd="0" parTransId="{4ED5BCAD-AC27-4E13-92DE-6AF5FE035F32}" sibTransId="{E180CE45-750F-4EF2-BB68-0660F26DDAD7}"/>
    <dgm:cxn modelId="{B25FE51E-9AEF-4EE1-A8DA-3F514BA5EE2E}" srcId="{F4CC9E00-611A-41BB-B3CC-6400FF94EF31}" destId="{CF7C07A1-C301-493C-84F0-0FF92A7BF218}" srcOrd="0" destOrd="0" parTransId="{B6E02684-1AB7-494F-B032-0A2D0EC26F74}" sibTransId="{56EDD3CE-14E4-468A-89BE-E84D0889A7D6}"/>
    <dgm:cxn modelId="{26DC10B4-AC4E-4C53-BBDE-34904FB38D2C}" type="presOf" srcId="{CF7C07A1-C301-493C-84F0-0FF92A7BF218}" destId="{E938FF73-93FA-4CF8-B1C6-D1F3F40DB3D7}" srcOrd="0" destOrd="0" presId="urn:microsoft.com/office/officeart/2005/8/layout/list1"/>
    <dgm:cxn modelId="{E69A6730-EC71-4F1B-876E-237C1538F158}" srcId="{B08AE6EA-2B6D-4DC7-882E-08D3CF385563}" destId="{B772437E-3F6F-4899-815A-B99E60259F52}" srcOrd="0" destOrd="0" parTransId="{3A99C055-AD91-4BC8-A638-DD833F72B5D4}" sibTransId="{2DC725D6-6963-40F1-91AB-D39F106B4841}"/>
    <dgm:cxn modelId="{EE502139-CE90-4168-B9BC-445A8FB69064}" type="presOf" srcId="{B772437E-3F6F-4899-815A-B99E60259F52}" destId="{0C8A9837-1ED5-4151-BC38-353A73DB6E11}" srcOrd="1" destOrd="0" presId="urn:microsoft.com/office/officeart/2005/8/layout/list1"/>
    <dgm:cxn modelId="{2B4A606E-6E74-42FA-8555-587D69F329B7}" type="presOf" srcId="{F4CC9E00-611A-41BB-B3CC-6400FF94EF31}" destId="{D153620D-3D3B-496A-9062-C79F9F7ABC13}" srcOrd="1" destOrd="0" presId="urn:microsoft.com/office/officeart/2005/8/layout/list1"/>
    <dgm:cxn modelId="{95493BBC-5D44-494D-8E3E-B7E8E025CDA8}" type="presParOf" srcId="{B50C309D-3202-4773-ABBB-89B8E417A82D}" destId="{AF037D41-F898-43A3-9AFE-1667A1057C82}" srcOrd="0" destOrd="0" presId="urn:microsoft.com/office/officeart/2005/8/layout/list1"/>
    <dgm:cxn modelId="{D75D4C6B-780B-4754-A56D-501769EED453}" type="presParOf" srcId="{AF037D41-F898-43A3-9AFE-1667A1057C82}" destId="{3FAEAB8C-B41F-492F-843C-4BF1CAA1BD20}" srcOrd="0" destOrd="0" presId="urn:microsoft.com/office/officeart/2005/8/layout/list1"/>
    <dgm:cxn modelId="{A937E8D2-813E-4E44-8D3A-E9A17E4BFA96}" type="presParOf" srcId="{AF037D41-F898-43A3-9AFE-1667A1057C82}" destId="{0C8A9837-1ED5-4151-BC38-353A73DB6E11}" srcOrd="1" destOrd="0" presId="urn:microsoft.com/office/officeart/2005/8/layout/list1"/>
    <dgm:cxn modelId="{4E4D5337-85B6-4F96-83E1-43291B9815C8}" type="presParOf" srcId="{B50C309D-3202-4773-ABBB-89B8E417A82D}" destId="{229BE056-95F9-4033-8045-93A0588FD25F}" srcOrd="1" destOrd="0" presId="urn:microsoft.com/office/officeart/2005/8/layout/list1"/>
    <dgm:cxn modelId="{654EE763-ED4B-4807-8611-93A0DA06D88B}" type="presParOf" srcId="{B50C309D-3202-4773-ABBB-89B8E417A82D}" destId="{AF905B69-A797-4312-9359-2CCBC56433ED}" srcOrd="2" destOrd="0" presId="urn:microsoft.com/office/officeart/2005/8/layout/list1"/>
    <dgm:cxn modelId="{5A182740-3419-439F-B691-E65B6E10A378}" type="presParOf" srcId="{B50C309D-3202-4773-ABBB-89B8E417A82D}" destId="{34E02183-8CDD-4746-AA3E-FA9B300A41E9}" srcOrd="3" destOrd="0" presId="urn:microsoft.com/office/officeart/2005/8/layout/list1"/>
    <dgm:cxn modelId="{84B87F80-E68A-41B2-95A3-F0849454C80A}" type="presParOf" srcId="{B50C309D-3202-4773-ABBB-89B8E417A82D}" destId="{9234B474-DCBC-495B-95C0-0587A11017E3}" srcOrd="4" destOrd="0" presId="urn:microsoft.com/office/officeart/2005/8/layout/list1"/>
    <dgm:cxn modelId="{8D3D09AB-F331-4801-96DE-C8E209D43B69}" type="presParOf" srcId="{9234B474-DCBC-495B-95C0-0587A11017E3}" destId="{8C4C13E0-577E-4932-B74A-EF669B837754}" srcOrd="0" destOrd="0" presId="urn:microsoft.com/office/officeart/2005/8/layout/list1"/>
    <dgm:cxn modelId="{198C6107-322D-4C16-9E4D-0C752D40FEBD}" type="presParOf" srcId="{9234B474-DCBC-495B-95C0-0587A11017E3}" destId="{D153620D-3D3B-496A-9062-C79F9F7ABC13}" srcOrd="1" destOrd="0" presId="urn:microsoft.com/office/officeart/2005/8/layout/list1"/>
    <dgm:cxn modelId="{181A1420-0699-4833-8B17-CA3F64755D8A}" type="presParOf" srcId="{B50C309D-3202-4773-ABBB-89B8E417A82D}" destId="{6F83057F-5122-4D35-B552-796679552FD3}" srcOrd="5" destOrd="0" presId="urn:microsoft.com/office/officeart/2005/8/layout/list1"/>
    <dgm:cxn modelId="{B01C5A07-18F8-479A-B0E5-B6CAC1825A11}" type="presParOf" srcId="{B50C309D-3202-4773-ABBB-89B8E417A82D}" destId="{E938FF73-93FA-4CF8-B1C6-D1F3F40DB3D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2B1747-F500-40AE-B88C-E98995704BC0}" type="datetimeFigureOut">
              <a:rPr lang="it-IT" smtClean="0"/>
              <a:t>03/12/2016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210197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2B1747-F500-40AE-B88C-E98995704BC0}" type="datetimeFigureOut">
              <a:rPr lang="it-IT" smtClean="0"/>
              <a:t>03/12/2016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379779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2B1747-F500-40AE-B88C-E98995704BC0}" type="datetimeFigureOut">
              <a:rPr lang="it-IT" smtClean="0"/>
              <a:t>03/12/2016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259552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2B1747-F500-40AE-B88C-E98995704BC0}" type="datetimeFigureOut">
              <a:rPr lang="it-IT" smtClean="0"/>
              <a:t>03/12/2016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58224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2B1747-F500-40AE-B88C-E98995704BC0}" type="datetimeFigureOut">
              <a:rPr lang="it-IT" smtClean="0"/>
              <a:t>03/12/2016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2327810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2B1747-F500-40AE-B88C-E98995704BC0}" type="datetimeFigureOut">
              <a:rPr lang="it-IT" smtClean="0"/>
              <a:t>03/12/2016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200144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2B1747-F500-40AE-B88C-E98995704BC0}" type="datetimeFigureOut">
              <a:rPr lang="it-IT" smtClean="0"/>
              <a:t>03/12/2016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107387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2B1747-F500-40AE-B88C-E98995704BC0}" type="datetimeFigureOut">
              <a:rPr lang="it-IT" smtClean="0"/>
              <a:t>03/12/2016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449542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2B1747-F500-40AE-B88C-E98995704BC0}" type="datetimeFigureOut">
              <a:rPr lang="it-IT" smtClean="0"/>
              <a:t>03/12/2016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3098565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2B1747-F500-40AE-B88C-E98995704BC0}" type="datetimeFigureOut">
              <a:rPr lang="it-IT" smtClean="0"/>
              <a:t>03/12/2016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449127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2B1747-F500-40AE-B88C-E98995704BC0}" type="datetimeFigureOut">
              <a:rPr lang="it-IT" smtClean="0"/>
              <a:t>03/12/2016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20BFE0-0B8F-455D-A504-76535A7EE679}" type="slidenum">
              <a:rPr lang="it-IT" smtClean="0"/>
              <a:t>‹#›</a:t>
            </a:fld>
            <a:endParaRPr lang="it-IT"/>
          </a:p>
        </p:txBody>
      </p:sp>
    </p:spTree>
    <p:extLst>
      <p:ext uri="{BB962C8B-B14F-4D97-AF65-F5344CB8AC3E}">
        <p14:creationId xmlns:p14="http://schemas.microsoft.com/office/powerpoint/2010/main" val="2188758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B1747-F500-40AE-B88C-E98995704BC0}" type="datetimeFigureOut">
              <a:rPr lang="it-IT" smtClean="0"/>
              <a:t>03/12/2016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0BFE0-0B8F-455D-A504-76535A7EE679}" type="slidenum">
              <a:rPr lang="it-IT" smtClean="0"/>
              <a:t>‹#›</a:t>
            </a:fld>
            <a:endParaRPr lang="it-IT"/>
          </a:p>
        </p:txBody>
      </p:sp>
    </p:spTree>
    <p:extLst>
      <p:ext uri="{BB962C8B-B14F-4D97-AF65-F5344CB8AC3E}">
        <p14:creationId xmlns:p14="http://schemas.microsoft.com/office/powerpoint/2010/main" val="3310515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a:bodyPr>
          <a:lstStyle/>
          <a:p>
            <a:pPr algn="l"/>
            <a:endParaRPr lang="it-IT" b="1" dirty="0" smtClean="0">
              <a:solidFill>
                <a:srgbClr val="002060"/>
              </a:solidFill>
            </a:endParaRPr>
          </a:p>
          <a:p>
            <a:pPr algn="l"/>
            <a:r>
              <a:rPr lang="it-IT" b="1" dirty="0" smtClean="0">
                <a:solidFill>
                  <a:srgbClr val="002060"/>
                </a:solidFill>
              </a:rPr>
              <a:t>LA VALUTAZIONE DEL DIRIGENTE SCOLASTICO NELL’IMPIANTO COMPLESSIVO DEL SISTEMA NAZIONALE DI VALUTAZIONE</a:t>
            </a:r>
          </a:p>
          <a:p>
            <a:pPr algn="l"/>
            <a:endParaRPr lang="it-IT" b="1" dirty="0">
              <a:solidFill>
                <a:srgbClr val="002060"/>
              </a:solidFill>
            </a:endParaRPr>
          </a:p>
          <a:p>
            <a:pPr algn="l"/>
            <a:endParaRPr lang="it-IT" b="1" dirty="0" smtClean="0">
              <a:solidFill>
                <a:srgbClr val="002060"/>
              </a:solidFill>
            </a:endParaRPr>
          </a:p>
          <a:p>
            <a:pPr algn="l"/>
            <a:r>
              <a:rPr lang="it-IT" b="1" dirty="0" smtClean="0">
                <a:solidFill>
                  <a:srgbClr val="002060"/>
                </a:solidFill>
              </a:rPr>
              <a:t>A cura di Ettore Acerra</a:t>
            </a:r>
            <a:endParaRPr lang="it-IT" b="1" dirty="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827583" y="6340678"/>
            <a:ext cx="3744417" cy="369332"/>
          </a:xfrm>
          <a:prstGeom prst="rect">
            <a:avLst/>
          </a:prstGeom>
          <a:noFill/>
        </p:spPr>
        <p:txBody>
          <a:bodyPr wrap="square" rtlCol="0">
            <a:spAutoFit/>
          </a:bodyPr>
          <a:lstStyle/>
          <a:p>
            <a:r>
              <a:rPr lang="it-IT" dirty="0" smtClean="0">
                <a:solidFill>
                  <a:srgbClr val="002060"/>
                </a:solidFill>
              </a:rPr>
              <a:t>Bressanone      03/12/2016</a:t>
            </a:r>
            <a:endParaRPr lang="it-IT" dirty="0">
              <a:solidFill>
                <a:srgbClr val="002060"/>
              </a:solidFill>
            </a:endParaRPr>
          </a:p>
        </p:txBody>
      </p:sp>
    </p:spTree>
    <p:extLst>
      <p:ext uri="{BB962C8B-B14F-4D97-AF65-F5344CB8AC3E}">
        <p14:creationId xmlns:p14="http://schemas.microsoft.com/office/powerpoint/2010/main" val="4039094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fontScale="92500" lnSpcReduction="20000"/>
          </a:bodyPr>
          <a:lstStyle/>
          <a:p>
            <a:pPr algn="l"/>
            <a:r>
              <a:rPr lang="it-IT" b="1" dirty="0" smtClean="0">
                <a:solidFill>
                  <a:schemeClr val="accent2">
                    <a:lumMod val="75000"/>
                  </a:schemeClr>
                </a:solidFill>
              </a:rPr>
              <a:t>IL QUADRO DI RIFERIMENTO: GLI OBIETTIVI DELL’INCARICO</a:t>
            </a:r>
          </a:p>
          <a:p>
            <a:pPr algn="l"/>
            <a:endParaRPr lang="it-IT" b="1" dirty="0" smtClean="0">
              <a:solidFill>
                <a:schemeClr val="accent2">
                  <a:lumMod val="75000"/>
                </a:schemeClr>
              </a:solidFill>
            </a:endParaRPr>
          </a:p>
          <a:p>
            <a:pPr algn="l"/>
            <a:r>
              <a:rPr lang="it-IT" b="1" dirty="0" smtClean="0">
                <a:solidFill>
                  <a:srgbClr val="002060"/>
                </a:solidFill>
              </a:rPr>
              <a:t>Gli </a:t>
            </a:r>
            <a:r>
              <a:rPr lang="it-IT" b="1" dirty="0">
                <a:solidFill>
                  <a:srgbClr val="002060"/>
                </a:solidFill>
              </a:rPr>
              <a:t>obiettivi di miglioramento della scuola </a:t>
            </a:r>
            <a:r>
              <a:rPr lang="it-IT" dirty="0">
                <a:solidFill>
                  <a:srgbClr val="002060"/>
                </a:solidFill>
              </a:rPr>
              <a:t>(priorità) individuati attraverso il </a:t>
            </a:r>
            <a:r>
              <a:rPr lang="it-IT" dirty="0" smtClean="0">
                <a:solidFill>
                  <a:srgbClr val="002060"/>
                </a:solidFill>
              </a:rPr>
              <a:t>RAV </a:t>
            </a:r>
          </a:p>
          <a:p>
            <a:pPr algn="l"/>
            <a:endParaRPr lang="it-IT" dirty="0" smtClean="0">
              <a:solidFill>
                <a:srgbClr val="002060"/>
              </a:solidFill>
            </a:endParaRPr>
          </a:p>
          <a:p>
            <a:pPr algn="l"/>
            <a:r>
              <a:rPr lang="it-IT" b="1" dirty="0" smtClean="0">
                <a:solidFill>
                  <a:srgbClr val="002060"/>
                </a:solidFill>
              </a:rPr>
              <a:t>Gli </a:t>
            </a:r>
            <a:r>
              <a:rPr lang="it-IT" b="1" dirty="0">
                <a:solidFill>
                  <a:srgbClr val="002060"/>
                </a:solidFill>
              </a:rPr>
              <a:t>obiettivi nazionali </a:t>
            </a:r>
            <a:endParaRPr lang="it-IT" b="1" dirty="0" smtClean="0">
              <a:solidFill>
                <a:srgbClr val="002060"/>
              </a:solidFill>
            </a:endParaRPr>
          </a:p>
          <a:p>
            <a:pPr algn="l"/>
            <a:endParaRPr lang="it-IT" b="1" dirty="0">
              <a:solidFill>
                <a:srgbClr val="002060"/>
              </a:solidFill>
            </a:endParaRPr>
          </a:p>
          <a:p>
            <a:pPr algn="l"/>
            <a:r>
              <a:rPr lang="it-IT" b="1" dirty="0">
                <a:solidFill>
                  <a:srgbClr val="002060"/>
                </a:solidFill>
              </a:rPr>
              <a:t>G</a:t>
            </a:r>
            <a:r>
              <a:rPr lang="it-IT" b="1" dirty="0" smtClean="0">
                <a:solidFill>
                  <a:srgbClr val="002060"/>
                </a:solidFill>
              </a:rPr>
              <a:t>li </a:t>
            </a:r>
            <a:r>
              <a:rPr lang="it-IT" b="1" dirty="0">
                <a:solidFill>
                  <a:srgbClr val="002060"/>
                </a:solidFill>
              </a:rPr>
              <a:t>obiettivi regionali</a:t>
            </a:r>
            <a:endParaRPr lang="it-IT" b="1" dirty="0" smtClean="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160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fontScale="62500" lnSpcReduction="20000"/>
          </a:bodyPr>
          <a:lstStyle/>
          <a:p>
            <a:pPr algn="l"/>
            <a:r>
              <a:rPr lang="it-IT" sz="4500" b="1" dirty="0" smtClean="0">
                <a:solidFill>
                  <a:schemeClr val="accent2">
                    <a:lumMod val="75000"/>
                  </a:schemeClr>
                </a:solidFill>
              </a:rPr>
              <a:t>GLI OBIETTIVI NAZIONALI NELLE LINEE GUIDA</a:t>
            </a:r>
          </a:p>
          <a:p>
            <a:pPr lvl="0"/>
            <a:endParaRPr lang="it-IT" dirty="0" smtClean="0"/>
          </a:p>
          <a:p>
            <a:pPr marL="514350" lvl="0" indent="-514350" algn="l">
              <a:buFont typeface="+mj-lt"/>
              <a:buAutoNum type="arabicPeriod"/>
            </a:pPr>
            <a:r>
              <a:rPr lang="it-IT" dirty="0" smtClean="0">
                <a:solidFill>
                  <a:srgbClr val="002060"/>
                </a:solidFill>
              </a:rPr>
              <a:t>assicurare </a:t>
            </a:r>
            <a:r>
              <a:rPr lang="it-IT" dirty="0">
                <a:solidFill>
                  <a:srgbClr val="002060"/>
                </a:solidFill>
              </a:rPr>
              <a:t>la direzione unitaria della scuola, promuovendo la partecipazione e la collaborazione tra le diverse componenti della comunità scolastica, con particolare attenzione alla realizzazione del Piano triennale dell’offerta formativa;</a:t>
            </a:r>
          </a:p>
          <a:p>
            <a:pPr marL="514350" lvl="0" indent="-514350" algn="l">
              <a:buFont typeface="+mj-lt"/>
              <a:buAutoNum type="arabicPeriod"/>
            </a:pPr>
            <a:r>
              <a:rPr lang="it-IT" dirty="0">
                <a:solidFill>
                  <a:srgbClr val="002060"/>
                </a:solidFill>
              </a:rPr>
              <a:t>assicurare il funzionamento generale dell’istituzione scolastica, organizzando le attività secondo criteri di efficienza, efficacia e buon andamento dei servizi;</a:t>
            </a:r>
          </a:p>
          <a:p>
            <a:pPr marL="514350" lvl="0" indent="-514350" algn="l">
              <a:buFont typeface="+mj-lt"/>
              <a:buAutoNum type="arabicPeriod"/>
            </a:pPr>
            <a:r>
              <a:rPr lang="it-IT" dirty="0">
                <a:solidFill>
                  <a:srgbClr val="002060"/>
                </a:solidFill>
              </a:rPr>
              <a:t>promuovere l’autonomia didattica e organizzativa, di ricerca, sperimentazione e sviluppo, in coerenza con il principio di autonomia delle istituzioni scolastiche;</a:t>
            </a:r>
          </a:p>
          <a:p>
            <a:pPr marL="514350" lvl="0" indent="-514350" algn="l">
              <a:buFont typeface="+mj-lt"/>
              <a:buAutoNum type="arabicPeriod"/>
            </a:pPr>
            <a:r>
              <a:rPr lang="it-IT" dirty="0">
                <a:solidFill>
                  <a:srgbClr val="002060"/>
                </a:solidFill>
              </a:rPr>
              <a:t>promuovere la cultura e la pratica della valutazione come strumento di miglioramento della scuola, anche attraverso la valorizzazione della professionalità dei docenti</a:t>
            </a:r>
            <a:r>
              <a:rPr lang="it-IT" dirty="0" smtClean="0">
                <a:solidFill>
                  <a:srgbClr val="002060"/>
                </a:solidFill>
              </a:rPr>
              <a:t>. </a:t>
            </a:r>
            <a:endParaRPr lang="it-IT" dirty="0">
              <a:solidFill>
                <a:srgbClr val="002060"/>
              </a:solidFill>
            </a:endParaRPr>
          </a:p>
          <a:p>
            <a:pPr algn="l"/>
            <a:endParaRPr lang="it-IT" b="1" dirty="0" smtClean="0">
              <a:solidFill>
                <a:schemeClr val="accent2">
                  <a:lumMod val="75000"/>
                </a:schemeClr>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323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a:bodyPr>
          <a:lstStyle/>
          <a:p>
            <a:pPr algn="l"/>
            <a:r>
              <a:rPr lang="it-IT" sz="2800" b="1" dirty="0" smtClean="0">
                <a:solidFill>
                  <a:schemeClr val="accent2">
                    <a:lumMod val="75000"/>
                  </a:schemeClr>
                </a:solidFill>
              </a:rPr>
              <a:t>GLI OBIETTIVI NAZIONALI NELLA DIRETTIVA 11/2014</a:t>
            </a:r>
            <a:endParaRPr lang="it-IT" sz="2800" b="1" dirty="0">
              <a:solidFill>
                <a:schemeClr val="accent2">
                  <a:lumMod val="75000"/>
                </a:schemeClr>
              </a:solidFill>
            </a:endParaRPr>
          </a:p>
          <a:p>
            <a:pPr algn="l"/>
            <a:r>
              <a:rPr lang="it-IT" sz="2400" dirty="0" smtClean="0">
                <a:solidFill>
                  <a:srgbClr val="002060"/>
                </a:solidFill>
              </a:rPr>
              <a:t>- riduzione </a:t>
            </a:r>
            <a:r>
              <a:rPr lang="it-IT" sz="2400" dirty="0">
                <a:solidFill>
                  <a:srgbClr val="002060"/>
                </a:solidFill>
              </a:rPr>
              <a:t>della dispersione scolastica e dell' insuccesso scolastico;</a:t>
            </a:r>
          </a:p>
          <a:p>
            <a:pPr algn="l"/>
            <a:r>
              <a:rPr lang="it-IT" sz="2400" dirty="0">
                <a:solidFill>
                  <a:srgbClr val="002060"/>
                </a:solidFill>
              </a:rPr>
              <a:t>- </a:t>
            </a:r>
            <a:r>
              <a:rPr lang="it-IT" sz="2400" dirty="0" smtClean="0">
                <a:solidFill>
                  <a:srgbClr val="002060"/>
                </a:solidFill>
              </a:rPr>
              <a:t>riduzione </a:t>
            </a:r>
            <a:r>
              <a:rPr lang="it-IT" sz="2400" dirty="0">
                <a:solidFill>
                  <a:srgbClr val="002060"/>
                </a:solidFill>
              </a:rPr>
              <a:t>delle differenze tra scuole e aree geografiche nei livelli </a:t>
            </a:r>
            <a:r>
              <a:rPr lang="it-IT" sz="2400" dirty="0" smtClean="0">
                <a:solidFill>
                  <a:srgbClr val="002060"/>
                </a:solidFill>
              </a:rPr>
              <a:t>di apprendimento degli </a:t>
            </a:r>
            <a:r>
              <a:rPr lang="it-IT" sz="2400" dirty="0">
                <a:solidFill>
                  <a:srgbClr val="002060"/>
                </a:solidFill>
              </a:rPr>
              <a:t>studenti;</a:t>
            </a:r>
          </a:p>
          <a:p>
            <a:pPr algn="l"/>
            <a:r>
              <a:rPr lang="it-IT" sz="2400" dirty="0">
                <a:solidFill>
                  <a:srgbClr val="002060"/>
                </a:solidFill>
              </a:rPr>
              <a:t>- </a:t>
            </a:r>
            <a:r>
              <a:rPr lang="it-IT" sz="2400" dirty="0" smtClean="0">
                <a:solidFill>
                  <a:srgbClr val="002060"/>
                </a:solidFill>
              </a:rPr>
              <a:t>rafforzamento </a:t>
            </a:r>
            <a:r>
              <a:rPr lang="it-IT" sz="2400" dirty="0">
                <a:solidFill>
                  <a:srgbClr val="002060"/>
                </a:solidFill>
              </a:rPr>
              <a:t>delle competenze di base degli studenti rispetto alla situazione di partenza;</a:t>
            </a:r>
          </a:p>
          <a:p>
            <a:pPr algn="l"/>
            <a:r>
              <a:rPr lang="it-IT" sz="2400" dirty="0">
                <a:solidFill>
                  <a:srgbClr val="002060"/>
                </a:solidFill>
              </a:rPr>
              <a:t>- </a:t>
            </a:r>
            <a:r>
              <a:rPr lang="it-IT" sz="2400" dirty="0" smtClean="0">
                <a:solidFill>
                  <a:srgbClr val="002060"/>
                </a:solidFill>
              </a:rPr>
              <a:t>la </a:t>
            </a:r>
            <a:r>
              <a:rPr lang="it-IT" sz="2400" dirty="0">
                <a:solidFill>
                  <a:srgbClr val="002060"/>
                </a:solidFill>
              </a:rPr>
              <a:t>valorizzazione degli esiti a distanza degli studenti con attenzione all'università e </a:t>
            </a:r>
            <a:r>
              <a:rPr lang="it-IT" sz="2400" dirty="0" smtClean="0">
                <a:solidFill>
                  <a:srgbClr val="002060"/>
                </a:solidFill>
              </a:rPr>
              <a:t>al lavoro</a:t>
            </a:r>
            <a:r>
              <a:rPr lang="it-IT" sz="2400" dirty="0">
                <a:solidFill>
                  <a:srgbClr val="002060"/>
                </a:solidFill>
              </a:rPr>
              <a:t>.</a:t>
            </a:r>
          </a:p>
          <a:p>
            <a:pPr algn="l"/>
            <a:endParaRPr lang="it-IT" sz="2400" dirty="0">
              <a:solidFill>
                <a:srgbClr val="002060"/>
              </a:solidFill>
            </a:endParaRPr>
          </a:p>
          <a:p>
            <a:pPr lvl="0"/>
            <a:endParaRPr lang="it-IT" dirty="0" smtClean="0"/>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152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fontScale="92500" lnSpcReduction="10000"/>
          </a:bodyPr>
          <a:lstStyle/>
          <a:p>
            <a:pPr algn="l"/>
            <a:r>
              <a:rPr lang="it-IT" b="1" dirty="0" smtClean="0">
                <a:solidFill>
                  <a:schemeClr val="accent2">
                    <a:lumMod val="75000"/>
                  </a:schemeClr>
                </a:solidFill>
              </a:rPr>
              <a:t>IL «CICLO» DELLA VALUTAZIONE</a:t>
            </a:r>
          </a:p>
          <a:p>
            <a:pPr algn="l"/>
            <a:r>
              <a:rPr lang="it-IT" sz="2400" dirty="0">
                <a:solidFill>
                  <a:srgbClr val="002060"/>
                </a:solidFill>
              </a:rPr>
              <a:t>La valutazione del Dirigente si svolge </a:t>
            </a:r>
            <a:r>
              <a:rPr lang="it-IT" sz="2400" b="1" dirty="0">
                <a:solidFill>
                  <a:srgbClr val="002060"/>
                </a:solidFill>
              </a:rPr>
              <a:t>con cadenza annuale, in coerenza con il relativo incarico triennale</a:t>
            </a:r>
            <a:r>
              <a:rPr lang="it-IT" sz="2400" dirty="0">
                <a:solidFill>
                  <a:srgbClr val="002060"/>
                </a:solidFill>
              </a:rPr>
              <a:t> e con particolare attenzione alle </a:t>
            </a:r>
            <a:r>
              <a:rPr lang="it-IT" sz="2400" u="sng" dirty="0">
                <a:solidFill>
                  <a:srgbClr val="002060"/>
                </a:solidFill>
              </a:rPr>
              <a:t>azioni direttamente riconducibili</a:t>
            </a:r>
            <a:r>
              <a:rPr lang="it-IT" sz="2400" dirty="0">
                <a:solidFill>
                  <a:srgbClr val="002060"/>
                </a:solidFill>
              </a:rPr>
              <a:t> all’operato del Dirigente in relazione al perseguimento delle priorità e dei traguardi previsti nel RAV e nel piano di miglioramento dell’Istituzione </a:t>
            </a:r>
            <a:r>
              <a:rPr lang="it-IT" sz="2400" dirty="0" smtClean="0">
                <a:solidFill>
                  <a:srgbClr val="002060"/>
                </a:solidFill>
              </a:rPr>
              <a:t>scolastica</a:t>
            </a:r>
          </a:p>
          <a:p>
            <a:pPr algn="l"/>
            <a:r>
              <a:rPr lang="it-IT" sz="2400" dirty="0" smtClean="0">
                <a:solidFill>
                  <a:srgbClr val="002060"/>
                </a:solidFill>
              </a:rPr>
              <a:t>«…..... determinante </a:t>
            </a:r>
            <a:r>
              <a:rPr lang="it-IT" sz="2400" dirty="0">
                <a:solidFill>
                  <a:srgbClr val="002060"/>
                </a:solidFill>
              </a:rPr>
              <a:t>sarà la tendenza annuale verso i traguardi previsti a livello triennale. Pertanto </a:t>
            </a:r>
            <a:r>
              <a:rPr lang="it-IT" sz="2400" b="1" dirty="0">
                <a:solidFill>
                  <a:srgbClr val="002060"/>
                </a:solidFill>
              </a:rPr>
              <a:t>il punto di riferimento generale è il “traguardo” triennale previsto nel RAV, mentre l’oggetto della valutazione annuale è il</a:t>
            </a:r>
            <a:r>
              <a:rPr lang="it-IT" sz="2400" b="1" i="1" dirty="0">
                <a:solidFill>
                  <a:srgbClr val="002060"/>
                </a:solidFill>
              </a:rPr>
              <a:t> trend </a:t>
            </a:r>
            <a:r>
              <a:rPr lang="it-IT" sz="2400" b="1" dirty="0">
                <a:solidFill>
                  <a:srgbClr val="002060"/>
                </a:solidFill>
              </a:rPr>
              <a:t>di avvicinamento riscontrabile dai dati a sistema, </a:t>
            </a:r>
            <a:r>
              <a:rPr lang="it-IT" sz="2400" dirty="0">
                <a:solidFill>
                  <a:srgbClr val="002060"/>
                </a:solidFill>
              </a:rPr>
              <a:t>in sostanza il progressivo conseguimento di traguardi intermedi che permettono di avvicinarsi al traguardo finale</a:t>
            </a:r>
            <a:r>
              <a:rPr lang="it-IT" sz="2400" dirty="0" smtClean="0">
                <a:solidFill>
                  <a:srgbClr val="002060"/>
                </a:solidFill>
              </a:rPr>
              <a:t>.…….»</a:t>
            </a:r>
            <a:endParaRPr lang="it-IT" sz="2400" dirty="0">
              <a:solidFill>
                <a:srgbClr val="002060"/>
              </a:solidFill>
            </a:endParaRPr>
          </a:p>
          <a:p>
            <a:pPr algn="l"/>
            <a:endParaRPr lang="it-IT" sz="2400" b="1" dirty="0" smtClean="0">
              <a:solidFill>
                <a:schemeClr val="accent2">
                  <a:lumMod val="75000"/>
                </a:schemeClr>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804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fontScale="92500" lnSpcReduction="10000"/>
          </a:bodyPr>
          <a:lstStyle/>
          <a:p>
            <a:pPr algn="l"/>
            <a:r>
              <a:rPr lang="it-IT" sz="2600" b="1" dirty="0" smtClean="0">
                <a:solidFill>
                  <a:schemeClr val="accent2">
                    <a:lumMod val="75000"/>
                  </a:schemeClr>
                </a:solidFill>
              </a:rPr>
              <a:t>IL PUNTO DI PARTENZA: L’ASSEGNAZIONE DEGLI OBIETTIVI</a:t>
            </a:r>
          </a:p>
          <a:p>
            <a:pPr algn="l"/>
            <a:r>
              <a:rPr lang="it-IT" sz="2400" dirty="0">
                <a:solidFill>
                  <a:srgbClr val="002060"/>
                </a:solidFill>
              </a:rPr>
              <a:t>Il Direttore avvia il procedimento assegnando gli obiettivi ad ogni Dirigente all’interno dell’incarico </a:t>
            </a:r>
            <a:r>
              <a:rPr lang="it-IT" sz="2400" dirty="0" smtClean="0">
                <a:solidFill>
                  <a:srgbClr val="002060"/>
                </a:solidFill>
              </a:rPr>
              <a:t>triennale</a:t>
            </a:r>
          </a:p>
          <a:p>
            <a:pPr algn="l"/>
            <a:r>
              <a:rPr lang="it-IT" sz="2400" b="1" dirty="0" smtClean="0">
                <a:solidFill>
                  <a:srgbClr val="002060"/>
                </a:solidFill>
              </a:rPr>
              <a:t>Per </a:t>
            </a:r>
            <a:r>
              <a:rPr lang="it-IT" sz="2400" b="1" dirty="0">
                <a:solidFill>
                  <a:srgbClr val="002060"/>
                </a:solidFill>
              </a:rPr>
              <a:t>i Dirigenti con nuovo incarico</a:t>
            </a:r>
            <a:r>
              <a:rPr lang="it-IT" sz="2400" dirty="0">
                <a:solidFill>
                  <a:srgbClr val="002060"/>
                </a:solidFill>
              </a:rPr>
              <a:t> per </a:t>
            </a:r>
            <a:r>
              <a:rPr lang="it-IT" sz="2400" dirty="0" err="1">
                <a:solidFill>
                  <a:srgbClr val="002060"/>
                </a:solidFill>
              </a:rPr>
              <a:t>l’a.s.</a:t>
            </a:r>
            <a:r>
              <a:rPr lang="it-IT" sz="2400" dirty="0">
                <a:solidFill>
                  <a:srgbClr val="002060"/>
                </a:solidFill>
              </a:rPr>
              <a:t> 2016/2017 il Direttore </a:t>
            </a:r>
            <a:r>
              <a:rPr lang="it-IT" sz="2400" b="1" u="sng" dirty="0">
                <a:solidFill>
                  <a:srgbClr val="002060"/>
                </a:solidFill>
              </a:rPr>
              <a:t>assegna </a:t>
            </a:r>
            <a:r>
              <a:rPr lang="it-IT" sz="2400" dirty="0" smtClean="0">
                <a:solidFill>
                  <a:srgbClr val="002060"/>
                </a:solidFill>
              </a:rPr>
              <a:t>gli obiettivi </a:t>
            </a:r>
            <a:r>
              <a:rPr lang="it-IT" sz="2400" dirty="0">
                <a:solidFill>
                  <a:srgbClr val="002060"/>
                </a:solidFill>
              </a:rPr>
              <a:t>al fine delle necessarie procedure di formalizzazione e registrazione degli incarichi. </a:t>
            </a:r>
            <a:endParaRPr lang="it-IT" sz="2400" dirty="0" smtClean="0">
              <a:solidFill>
                <a:srgbClr val="002060"/>
              </a:solidFill>
            </a:endParaRPr>
          </a:p>
          <a:p>
            <a:pPr algn="l"/>
            <a:r>
              <a:rPr lang="it-IT" sz="2400" b="1" dirty="0" smtClean="0">
                <a:solidFill>
                  <a:srgbClr val="002060"/>
                </a:solidFill>
              </a:rPr>
              <a:t>Per </a:t>
            </a:r>
            <a:r>
              <a:rPr lang="it-IT" sz="2400" b="1" dirty="0">
                <a:solidFill>
                  <a:srgbClr val="002060"/>
                </a:solidFill>
              </a:rPr>
              <a:t>i Dirigenti in vigenza di contratto</a:t>
            </a:r>
            <a:r>
              <a:rPr lang="it-IT" sz="2400" dirty="0">
                <a:solidFill>
                  <a:srgbClr val="002060"/>
                </a:solidFill>
              </a:rPr>
              <a:t> il Direttore </a:t>
            </a:r>
            <a:r>
              <a:rPr lang="it-IT" sz="2400" b="1" u="sng" dirty="0">
                <a:solidFill>
                  <a:srgbClr val="002060"/>
                </a:solidFill>
              </a:rPr>
              <a:t>integra</a:t>
            </a:r>
            <a:r>
              <a:rPr lang="it-IT" sz="2400" dirty="0">
                <a:solidFill>
                  <a:srgbClr val="002060"/>
                </a:solidFill>
              </a:rPr>
              <a:t> gli obiettivi dell’incarico in essere con i nuovi obiettivi nazionali, regionali e di scuola. </a:t>
            </a:r>
            <a:endParaRPr lang="it-IT" sz="2400" dirty="0" smtClean="0">
              <a:solidFill>
                <a:srgbClr val="002060"/>
              </a:solidFill>
            </a:endParaRPr>
          </a:p>
          <a:p>
            <a:pPr algn="l"/>
            <a:r>
              <a:rPr lang="it-IT" sz="2400" dirty="0" smtClean="0">
                <a:solidFill>
                  <a:srgbClr val="002060"/>
                </a:solidFill>
              </a:rPr>
              <a:t>In </a:t>
            </a:r>
            <a:r>
              <a:rPr lang="it-IT" sz="2400" dirty="0">
                <a:solidFill>
                  <a:srgbClr val="002060"/>
                </a:solidFill>
              </a:rPr>
              <a:t>questo modo il sistema di valutazione in prima applicazione ha effetto per tutti i Dirigenti sia con nuovo incarico sia in vigenza di incarico e di contratto .</a:t>
            </a:r>
            <a:endParaRPr lang="it-IT" sz="2400" b="1" dirty="0" smtClean="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065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lnSpcReduction="10000"/>
          </a:bodyPr>
          <a:lstStyle/>
          <a:p>
            <a:pPr algn="l"/>
            <a:r>
              <a:rPr lang="it-IT" sz="2800" b="1" dirty="0" smtClean="0">
                <a:solidFill>
                  <a:schemeClr val="accent2">
                    <a:lumMod val="75000"/>
                  </a:schemeClr>
                </a:solidFill>
              </a:rPr>
              <a:t>GLI OBIETTIVI DELLA SCUOLA NELL’INCARICO DEL DS</a:t>
            </a:r>
          </a:p>
          <a:p>
            <a:pPr marL="457200" indent="-457200" algn="l">
              <a:buAutoNum type="arabicParenR"/>
            </a:pPr>
            <a:r>
              <a:rPr lang="it-IT" sz="2400" b="1" dirty="0" smtClean="0">
                <a:solidFill>
                  <a:schemeClr val="accent2">
                    <a:lumMod val="75000"/>
                  </a:schemeClr>
                </a:solidFill>
              </a:rPr>
              <a:t>Quali obiettivi: gli obiettivi da trasferire nell’incarico sono costituiti dalle priorità inserite nel RAV</a:t>
            </a:r>
          </a:p>
          <a:p>
            <a:pPr algn="l"/>
            <a:endParaRPr lang="it-IT" sz="2400" b="1" dirty="0" smtClean="0">
              <a:solidFill>
                <a:schemeClr val="accent2">
                  <a:lumMod val="75000"/>
                </a:schemeClr>
              </a:solidFill>
            </a:endParaRPr>
          </a:p>
          <a:p>
            <a:pPr algn="l"/>
            <a:r>
              <a:rPr lang="it-IT" sz="2400" b="1" dirty="0" smtClean="0">
                <a:solidFill>
                  <a:schemeClr val="accent2">
                    <a:lumMod val="75000"/>
                  </a:schemeClr>
                </a:solidFill>
              </a:rPr>
              <a:t>2)   Quale verifica: </a:t>
            </a:r>
            <a:r>
              <a:rPr lang="it-IT" sz="2400" dirty="0">
                <a:solidFill>
                  <a:srgbClr val="002060"/>
                </a:solidFill>
              </a:rPr>
              <a:t>il Direttore può verificare, per gli obiettivi di miglioramento del RAV, la presenza dei necessari criteri di coerenza, rilevanza, pertinenza, misurabilità, attendibilità. In questo modo gli incarichi saranno effettivamente personalizzati in relazione alla specificità delle situazioni scolastiche, ma allo stesso tempo potranno essere rivisti annualmente previ accordi con il Dirigente. </a:t>
            </a:r>
          </a:p>
          <a:p>
            <a:pPr algn="l"/>
            <a:endParaRPr lang="it-IT" sz="2400" b="1" dirty="0" smtClean="0">
              <a:solidFill>
                <a:schemeClr val="accent2">
                  <a:lumMod val="75000"/>
                </a:schemeClr>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949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graphicFrame>
        <p:nvGraphicFramePr>
          <p:cNvPr id="4" name="Diagramma 3"/>
          <p:cNvGraphicFramePr/>
          <p:nvPr>
            <p:extLst>
              <p:ext uri="{D42A27DB-BD31-4B8C-83A1-F6EECF244321}">
                <p14:modId xmlns:p14="http://schemas.microsoft.com/office/powerpoint/2010/main" val="2274783855"/>
              </p:ext>
            </p:extLst>
          </p:nvPr>
        </p:nvGraphicFramePr>
        <p:xfrm>
          <a:off x="611560" y="1772816"/>
          <a:ext cx="8208912" cy="43204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7" descr="Logo_Snv_AltaRes_Bitmap"/>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509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fontScale="92500" lnSpcReduction="20000"/>
          </a:bodyPr>
          <a:lstStyle/>
          <a:p>
            <a:pPr algn="l"/>
            <a:r>
              <a:rPr lang="it-IT" sz="2600" b="1" dirty="0" smtClean="0">
                <a:solidFill>
                  <a:schemeClr val="accent2">
                    <a:lumMod val="75000"/>
                  </a:schemeClr>
                </a:solidFill>
              </a:rPr>
              <a:t>IN COSA CONSISTE IL PORTFOLIO DEL DS</a:t>
            </a:r>
            <a:r>
              <a:rPr lang="it-IT" sz="2400" b="1" dirty="0" smtClean="0">
                <a:solidFill>
                  <a:schemeClr val="accent2">
                    <a:lumMod val="75000"/>
                  </a:schemeClr>
                </a:solidFill>
              </a:rPr>
              <a:t>:</a:t>
            </a:r>
          </a:p>
          <a:p>
            <a:pPr algn="l"/>
            <a:r>
              <a:rPr lang="it-IT" sz="2400" dirty="0">
                <a:solidFill>
                  <a:srgbClr val="002060"/>
                </a:solidFill>
              </a:rPr>
              <a:t>Il Portfolio è lo strumento di riferimento per l’autovalutazione e al tempo stesso lo strumento di supporto e accompagnamento a tutto il procedimento di valutazione, che permette una sintesi ed una riorganizzazione ordinata fra i vari documenti specifici che il Dirigente intende portare in </a:t>
            </a:r>
            <a:r>
              <a:rPr lang="it-IT" sz="2400" dirty="0" smtClean="0">
                <a:solidFill>
                  <a:srgbClr val="002060"/>
                </a:solidFill>
              </a:rPr>
              <a:t>evidenza</a:t>
            </a:r>
          </a:p>
          <a:p>
            <a:pPr algn="l"/>
            <a:r>
              <a:rPr lang="it-IT" sz="2400" b="1" dirty="0" smtClean="0">
                <a:solidFill>
                  <a:srgbClr val="002060"/>
                </a:solidFill>
              </a:rPr>
              <a:t>Si compone di:</a:t>
            </a:r>
          </a:p>
          <a:p>
            <a:pPr marL="342900" indent="-342900" algn="l">
              <a:buFontTx/>
              <a:buChar char="-"/>
            </a:pPr>
            <a:r>
              <a:rPr lang="it-IT" sz="2400" dirty="0" smtClean="0">
                <a:solidFill>
                  <a:srgbClr val="002060"/>
                </a:solidFill>
              </a:rPr>
              <a:t>una </a:t>
            </a:r>
            <a:r>
              <a:rPr lang="it-IT" sz="2400" b="1" dirty="0">
                <a:solidFill>
                  <a:srgbClr val="002060"/>
                </a:solidFill>
              </a:rPr>
              <a:t>parte pubblica</a:t>
            </a:r>
            <a:r>
              <a:rPr lang="it-IT" sz="2400" dirty="0">
                <a:solidFill>
                  <a:srgbClr val="002060"/>
                </a:solidFill>
              </a:rPr>
              <a:t>, in cui viene inserito il curricolo professionale (modello unico su anagrafica nazionale) e le azioni specifiche del Dirigente finalizzate al miglioramento; </a:t>
            </a:r>
            <a:endParaRPr lang="it-IT" sz="2400" dirty="0" smtClean="0">
              <a:solidFill>
                <a:srgbClr val="002060"/>
              </a:solidFill>
            </a:endParaRPr>
          </a:p>
          <a:p>
            <a:pPr marL="342900" indent="-342900" algn="l">
              <a:buFontTx/>
              <a:buChar char="-"/>
            </a:pPr>
            <a:r>
              <a:rPr lang="it-IT" sz="2400" dirty="0" smtClean="0">
                <a:solidFill>
                  <a:srgbClr val="002060"/>
                </a:solidFill>
              </a:rPr>
              <a:t>una </a:t>
            </a:r>
            <a:r>
              <a:rPr lang="it-IT" sz="2400" b="1" dirty="0">
                <a:solidFill>
                  <a:srgbClr val="002060"/>
                </a:solidFill>
              </a:rPr>
              <a:t>parte riservata</a:t>
            </a:r>
            <a:r>
              <a:rPr lang="it-IT" sz="2400" dirty="0">
                <a:solidFill>
                  <a:srgbClr val="002060"/>
                </a:solidFill>
              </a:rPr>
              <a:t> in cui il Dirigente trova strumenti per l’autovalutazione nonché per l’analisi e lo sviluppo della propria professionalità oltre, naturalmente, alle valutazioni di prima istanza del Nucleo e finali del </a:t>
            </a:r>
            <a:r>
              <a:rPr lang="it-IT" sz="2400" dirty="0" smtClean="0">
                <a:solidFill>
                  <a:srgbClr val="002060"/>
                </a:solidFill>
              </a:rPr>
              <a:t>Direttore.</a:t>
            </a:r>
            <a:endParaRPr lang="it-IT" sz="2400" b="1" dirty="0" smtClean="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211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chemeClr val="accent4">
                    <a:lumMod val="75000"/>
                  </a:schemeClr>
                </a:solidFill>
              </a:rPr>
              <a:t>LE DIMENSIONI VALUTATIVE E GLI STRUMENTI</a:t>
            </a:r>
            <a:endParaRPr lang="it-IT" dirty="0">
              <a:solidFill>
                <a:schemeClr val="accent4">
                  <a:lumMod val="75000"/>
                </a:schemeClr>
              </a:solidFill>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937021196"/>
              </p:ext>
            </p:extLst>
          </p:nvPr>
        </p:nvGraphicFramePr>
        <p:xfrm>
          <a:off x="467544" y="2276872"/>
          <a:ext cx="8363272" cy="3428048"/>
        </p:xfrm>
        <a:graphic>
          <a:graphicData uri="http://schemas.openxmlformats.org/drawingml/2006/table">
            <a:tbl>
              <a:tblPr firstRow="1" firstCol="1" bandRow="1">
                <a:tableStyleId>{5C22544A-7EE6-4342-B048-85BDC9FD1C3A}</a:tableStyleId>
              </a:tblPr>
              <a:tblGrid>
                <a:gridCol w="4183309"/>
                <a:gridCol w="4179963"/>
              </a:tblGrid>
              <a:tr h="670774">
                <a:tc>
                  <a:txBody>
                    <a:bodyPr/>
                    <a:lstStyle/>
                    <a:p>
                      <a:pPr algn="ctr">
                        <a:spcAft>
                          <a:spcPts val="0"/>
                        </a:spcAft>
                      </a:pPr>
                      <a:r>
                        <a:rPr lang="it-IT" sz="1600" dirty="0">
                          <a:effectLst/>
                        </a:rPr>
                        <a:t>DIMENSIONI</a:t>
                      </a:r>
                      <a:endParaRPr lang="it-IT" sz="1600" dirty="0">
                        <a:effectLst/>
                        <a:latin typeface="Times New Roman"/>
                        <a:ea typeface="Times New Roman"/>
                      </a:endParaRPr>
                    </a:p>
                  </a:txBody>
                  <a:tcPr marL="68580" marR="68580" marT="0" marB="0" anchor="ctr"/>
                </a:tc>
                <a:tc>
                  <a:txBody>
                    <a:bodyPr/>
                    <a:lstStyle/>
                    <a:p>
                      <a:pPr algn="ctr">
                        <a:spcAft>
                          <a:spcPts val="0"/>
                        </a:spcAft>
                      </a:pPr>
                      <a:r>
                        <a:rPr lang="it-IT" sz="1600">
                          <a:effectLst/>
                        </a:rPr>
                        <a:t>DOCUMENTI E STRUMENTI</a:t>
                      </a:r>
                      <a:endParaRPr lang="it-IT" sz="1600">
                        <a:effectLst/>
                        <a:latin typeface="Times New Roman"/>
                        <a:ea typeface="Times New Roman"/>
                      </a:endParaRPr>
                    </a:p>
                  </a:txBody>
                  <a:tcPr marL="68580" marR="68580" marT="0" marB="0" anchor="ctr"/>
                </a:tc>
              </a:tr>
              <a:tr h="1136369">
                <a:tc>
                  <a:txBody>
                    <a:bodyPr/>
                    <a:lstStyle/>
                    <a:p>
                      <a:pPr>
                        <a:spcAft>
                          <a:spcPts val="0"/>
                        </a:spcAft>
                      </a:pPr>
                      <a:r>
                        <a:rPr lang="it-IT" sz="1600">
                          <a:effectLst/>
                        </a:rPr>
                        <a:t>Direzione unitaria, promozione della partecipazione (…), competenze gestionali e organizzative finalizzate al raggiungimento dei risultati … (lettera a, d, e, comma 93).</a:t>
                      </a:r>
                      <a:endParaRPr lang="it-IT" sz="1600">
                        <a:effectLst/>
                        <a:latin typeface="Times New Roman"/>
                        <a:ea typeface="Times New Roman"/>
                      </a:endParaRPr>
                    </a:p>
                  </a:txBody>
                  <a:tcPr marL="68580" marR="68580" marT="0" marB="0" anchor="ctr"/>
                </a:tc>
                <a:tc>
                  <a:txBody>
                    <a:bodyPr/>
                    <a:lstStyle/>
                    <a:p>
                      <a:pPr algn="just">
                        <a:spcAft>
                          <a:spcPts val="0"/>
                        </a:spcAft>
                      </a:pPr>
                      <a:r>
                        <a:rPr lang="it-IT" sz="1600" dirty="0">
                          <a:effectLst/>
                        </a:rPr>
                        <a:t>Il RAV, gli strumenti interni al SNV, la distribuzione del FIS e i documenti di indirizzo della scuola (vedi documenti a seguito). </a:t>
                      </a:r>
                      <a:endParaRPr lang="it-IT" sz="1600" dirty="0">
                        <a:effectLst/>
                        <a:latin typeface="Times New Roman"/>
                        <a:ea typeface="Times New Roman"/>
                      </a:endParaRPr>
                    </a:p>
                  </a:txBody>
                  <a:tcPr marL="68580" marR="68580" marT="0" marB="0" anchor="ctr"/>
                </a:tc>
              </a:tr>
              <a:tr h="863325">
                <a:tc>
                  <a:txBody>
                    <a:bodyPr/>
                    <a:lstStyle/>
                    <a:p>
                      <a:pPr>
                        <a:spcAft>
                          <a:spcPts val="0"/>
                        </a:spcAft>
                      </a:pPr>
                      <a:r>
                        <a:rPr lang="it-IT" sz="1600">
                          <a:effectLst/>
                        </a:rPr>
                        <a:t>Valorizzazione delle risorse professionali, dell’impegno e dei meriti professionali (lettera b comma 93).</a:t>
                      </a:r>
                      <a:endParaRPr lang="it-IT" sz="1600">
                        <a:effectLst/>
                        <a:latin typeface="Times New Roman"/>
                        <a:ea typeface="Times New Roman"/>
                      </a:endParaRPr>
                    </a:p>
                  </a:txBody>
                  <a:tcPr marL="68580" marR="68580" marT="0" marB="0" anchor="ctr"/>
                </a:tc>
                <a:tc>
                  <a:txBody>
                    <a:bodyPr/>
                    <a:lstStyle/>
                    <a:p>
                      <a:pPr algn="just">
                        <a:spcAft>
                          <a:spcPts val="0"/>
                        </a:spcAft>
                      </a:pPr>
                      <a:r>
                        <a:rPr lang="it-IT" sz="1600" dirty="0">
                          <a:effectLst/>
                        </a:rPr>
                        <a:t>Il fondo per la valorizzazione del merito, il piano di formazione, la ricerca, la gestione e l’organizzazione delle risorse professionali. </a:t>
                      </a:r>
                      <a:endParaRPr lang="it-IT" sz="1600" dirty="0">
                        <a:effectLst/>
                        <a:latin typeface="Times New Roman"/>
                        <a:ea typeface="Times New Roman"/>
                      </a:endParaRPr>
                    </a:p>
                  </a:txBody>
                  <a:tcPr marL="68580" marR="68580" marT="0" marB="0" anchor="ctr"/>
                </a:tc>
              </a:tr>
              <a:tr h="757580">
                <a:tc>
                  <a:txBody>
                    <a:bodyPr/>
                    <a:lstStyle/>
                    <a:p>
                      <a:pPr>
                        <a:spcAft>
                          <a:spcPts val="0"/>
                        </a:spcAft>
                      </a:pPr>
                      <a:r>
                        <a:rPr lang="it-IT" sz="1600">
                          <a:effectLst/>
                        </a:rPr>
                        <a:t>Apprezzamento dell’operato all’interno della comunità professionale e sociale (lettera c comma 93).</a:t>
                      </a:r>
                      <a:endParaRPr lang="it-IT" sz="1600">
                        <a:effectLst/>
                        <a:latin typeface="Times New Roman"/>
                        <a:ea typeface="Times New Roman"/>
                      </a:endParaRPr>
                    </a:p>
                  </a:txBody>
                  <a:tcPr marL="68580" marR="68580" marT="0" marB="0" anchor="ctr"/>
                </a:tc>
                <a:tc>
                  <a:txBody>
                    <a:bodyPr/>
                    <a:lstStyle/>
                    <a:p>
                      <a:pPr algn="just">
                        <a:spcAft>
                          <a:spcPts val="0"/>
                        </a:spcAft>
                      </a:pPr>
                      <a:r>
                        <a:rPr lang="it-IT" sz="1600" dirty="0">
                          <a:effectLst/>
                        </a:rPr>
                        <a:t>Il questionario di apprezzamento dei docenti, con dati e riscontri da parte degli stakeholder. </a:t>
                      </a:r>
                      <a:endParaRPr lang="it-IT" sz="16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2021858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DIMENSIONI PROFESSIONALI </a:t>
            </a:r>
            <a:br>
              <a:rPr lang="it-IT" dirty="0" smtClean="0"/>
            </a:br>
            <a:r>
              <a:rPr lang="it-IT" dirty="0" smtClean="0"/>
              <a:t>E I «PESI»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253318438"/>
              </p:ext>
            </p:extLst>
          </p:nvPr>
        </p:nvGraphicFramePr>
        <p:xfrm>
          <a:off x="1187624" y="1988841"/>
          <a:ext cx="7272807" cy="3672406"/>
        </p:xfrm>
        <a:graphic>
          <a:graphicData uri="http://schemas.openxmlformats.org/drawingml/2006/table">
            <a:tbl>
              <a:tblPr firstRow="1" firstCol="1" bandRow="1">
                <a:tableStyleId>{5C22544A-7EE6-4342-B048-85BDC9FD1C3A}</a:tableStyleId>
              </a:tblPr>
              <a:tblGrid>
                <a:gridCol w="5757326"/>
                <a:gridCol w="1515481"/>
              </a:tblGrid>
              <a:tr h="734481">
                <a:tc>
                  <a:txBody>
                    <a:bodyPr/>
                    <a:lstStyle/>
                    <a:p>
                      <a:pPr algn="ctr">
                        <a:spcAft>
                          <a:spcPts val="0"/>
                        </a:spcAft>
                      </a:pPr>
                      <a:r>
                        <a:rPr lang="it-IT" sz="1800" dirty="0">
                          <a:effectLst/>
                        </a:rPr>
                        <a:t>AREE CORRISPONDENTI ALLE DIMENSIONI PROFESSIONALI</a:t>
                      </a:r>
                      <a:endParaRPr lang="it-IT" sz="1800" dirty="0">
                        <a:effectLst/>
                        <a:latin typeface="Times New Roman"/>
                        <a:ea typeface="Times New Roman"/>
                      </a:endParaRPr>
                    </a:p>
                  </a:txBody>
                  <a:tcPr marL="68580" marR="68580" marT="0" marB="0"/>
                </a:tc>
                <a:tc>
                  <a:txBody>
                    <a:bodyPr/>
                    <a:lstStyle/>
                    <a:p>
                      <a:pPr algn="ctr">
                        <a:spcAft>
                          <a:spcPts val="0"/>
                        </a:spcAft>
                      </a:pPr>
                      <a:r>
                        <a:rPr lang="it-IT" sz="2000" dirty="0">
                          <a:effectLst/>
                        </a:rPr>
                        <a:t>PESI</a:t>
                      </a:r>
                      <a:endParaRPr lang="it-IT" sz="2000" dirty="0">
                        <a:effectLst/>
                        <a:latin typeface="Times New Roman"/>
                        <a:ea typeface="Times New Roman"/>
                      </a:endParaRPr>
                    </a:p>
                  </a:txBody>
                  <a:tcPr marL="68580" marR="68580" marT="0" marB="0"/>
                </a:tc>
              </a:tr>
              <a:tr h="1468963">
                <a:tc>
                  <a:txBody>
                    <a:bodyPr/>
                    <a:lstStyle/>
                    <a:p>
                      <a:pPr>
                        <a:spcAft>
                          <a:spcPts val="0"/>
                        </a:spcAft>
                      </a:pPr>
                      <a:r>
                        <a:rPr lang="it-IT" sz="2000" dirty="0">
                          <a:effectLst/>
                        </a:rPr>
                        <a:t>Direzione unitaria, promozione della partecipazione (…) competenze gestionali e organizzative finalizzate al raggiungimento dei risultati </a:t>
                      </a:r>
                      <a:endParaRPr lang="it-IT" sz="2000" dirty="0">
                        <a:effectLst/>
                        <a:latin typeface="Times New Roman"/>
                        <a:ea typeface="Times New Roman"/>
                      </a:endParaRPr>
                    </a:p>
                  </a:txBody>
                  <a:tcPr marL="68580" marR="68580" marT="0" marB="0" anchor="ctr"/>
                </a:tc>
                <a:tc>
                  <a:txBody>
                    <a:bodyPr/>
                    <a:lstStyle/>
                    <a:p>
                      <a:pPr algn="ctr">
                        <a:spcAft>
                          <a:spcPts val="0"/>
                        </a:spcAft>
                      </a:pPr>
                      <a:r>
                        <a:rPr lang="it-IT" sz="2000" dirty="0">
                          <a:effectLst/>
                        </a:rPr>
                        <a:t>60%</a:t>
                      </a:r>
                      <a:endParaRPr lang="it-IT" sz="2000" dirty="0">
                        <a:effectLst/>
                        <a:latin typeface="Times New Roman"/>
                        <a:ea typeface="Times New Roman"/>
                      </a:endParaRPr>
                    </a:p>
                  </a:txBody>
                  <a:tcPr marL="68580" marR="68580" marT="0" marB="0" anchor="ctr"/>
                </a:tc>
              </a:tr>
              <a:tr h="734481">
                <a:tc>
                  <a:txBody>
                    <a:bodyPr/>
                    <a:lstStyle/>
                    <a:p>
                      <a:pPr>
                        <a:spcAft>
                          <a:spcPts val="0"/>
                        </a:spcAft>
                      </a:pPr>
                      <a:r>
                        <a:rPr lang="it-IT" sz="2000" dirty="0">
                          <a:effectLst/>
                        </a:rPr>
                        <a:t>Valorizzazione delle risorse professionali, dell’impegno e dei meriti professionali </a:t>
                      </a:r>
                      <a:endParaRPr lang="it-IT" sz="2000" dirty="0">
                        <a:effectLst/>
                        <a:latin typeface="Times New Roman"/>
                        <a:ea typeface="Times New Roman"/>
                      </a:endParaRPr>
                    </a:p>
                  </a:txBody>
                  <a:tcPr marL="68580" marR="68580" marT="0" marB="0" anchor="ctr"/>
                </a:tc>
                <a:tc>
                  <a:txBody>
                    <a:bodyPr/>
                    <a:lstStyle/>
                    <a:p>
                      <a:pPr algn="ctr">
                        <a:spcAft>
                          <a:spcPts val="0"/>
                        </a:spcAft>
                      </a:pPr>
                      <a:r>
                        <a:rPr lang="it-IT" sz="2000" dirty="0">
                          <a:effectLst/>
                        </a:rPr>
                        <a:t>30%</a:t>
                      </a:r>
                      <a:endParaRPr lang="it-IT" sz="2000" dirty="0">
                        <a:effectLst/>
                        <a:latin typeface="Times New Roman"/>
                        <a:ea typeface="Times New Roman"/>
                      </a:endParaRPr>
                    </a:p>
                  </a:txBody>
                  <a:tcPr marL="68580" marR="68580" marT="0" marB="0" anchor="ctr"/>
                </a:tc>
              </a:tr>
              <a:tr h="734481">
                <a:tc>
                  <a:txBody>
                    <a:bodyPr/>
                    <a:lstStyle/>
                    <a:p>
                      <a:pPr>
                        <a:spcAft>
                          <a:spcPts val="0"/>
                        </a:spcAft>
                      </a:pPr>
                      <a:r>
                        <a:rPr lang="it-IT" sz="2000" dirty="0">
                          <a:effectLst/>
                        </a:rPr>
                        <a:t>Apprezzamento dell’operato all’interno della comunità professionale e sociale </a:t>
                      </a:r>
                      <a:endParaRPr lang="it-IT" sz="2000" dirty="0">
                        <a:effectLst/>
                        <a:latin typeface="Times New Roman"/>
                        <a:ea typeface="Times New Roman"/>
                      </a:endParaRPr>
                    </a:p>
                  </a:txBody>
                  <a:tcPr marL="68580" marR="68580" marT="0" marB="0" anchor="ctr"/>
                </a:tc>
                <a:tc>
                  <a:txBody>
                    <a:bodyPr/>
                    <a:lstStyle/>
                    <a:p>
                      <a:pPr algn="ctr">
                        <a:spcAft>
                          <a:spcPts val="0"/>
                        </a:spcAft>
                      </a:pPr>
                      <a:r>
                        <a:rPr lang="it-IT" sz="2000" dirty="0">
                          <a:effectLst/>
                        </a:rPr>
                        <a:t>10%</a:t>
                      </a:r>
                      <a:endParaRPr lang="it-IT" sz="2000" dirty="0">
                        <a:effectLst/>
                        <a:latin typeface="Times New Roman"/>
                        <a:ea typeface="Times New Roman"/>
                      </a:endParaRPr>
                    </a:p>
                  </a:txBody>
                  <a:tcPr marL="68580" marR="68580" marT="0" marB="0" anchor="ctr"/>
                </a:tc>
              </a:tr>
            </a:tbl>
          </a:graphicData>
        </a:graphic>
      </p:graphicFrame>
      <p:sp>
        <p:nvSpPr>
          <p:cNvPr id="5" name="Rectangle 1"/>
          <p:cNvSpPr>
            <a:spLocks noChangeArrowheads="1"/>
          </p:cNvSpPr>
          <p:nvPr/>
        </p:nvSpPr>
        <p:spPr bwMode="auto">
          <a:xfrm>
            <a:off x="1501775" y="34813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34914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fontScale="70000" lnSpcReduction="20000"/>
          </a:bodyPr>
          <a:lstStyle/>
          <a:p>
            <a:pPr algn="l"/>
            <a:r>
              <a:rPr lang="it-IT" b="1" dirty="0" smtClean="0">
                <a:solidFill>
                  <a:schemeClr val="accent2">
                    <a:lumMod val="75000"/>
                  </a:schemeClr>
                </a:solidFill>
              </a:rPr>
              <a:t>I RIFERIMENTI DEL SISTEMA</a:t>
            </a:r>
          </a:p>
          <a:p>
            <a:pPr algn="l"/>
            <a:endParaRPr lang="it-IT" b="1" dirty="0" smtClean="0">
              <a:solidFill>
                <a:srgbClr val="002060"/>
              </a:solidFill>
            </a:endParaRPr>
          </a:p>
          <a:p>
            <a:pPr marL="514350" indent="-514350" algn="l">
              <a:buFont typeface="+mj-lt"/>
              <a:buAutoNum type="arabicPeriod"/>
            </a:pPr>
            <a:r>
              <a:rPr lang="it-IT" b="1" dirty="0" smtClean="0">
                <a:solidFill>
                  <a:srgbClr val="002060"/>
                </a:solidFill>
              </a:rPr>
              <a:t>Artt. 21 e 25 </a:t>
            </a:r>
            <a:r>
              <a:rPr lang="it-IT" b="1" dirty="0" err="1" smtClean="0">
                <a:solidFill>
                  <a:srgbClr val="002060"/>
                </a:solidFill>
              </a:rPr>
              <a:t>D.Lgs</a:t>
            </a:r>
            <a:r>
              <a:rPr lang="it-IT" b="1" dirty="0" smtClean="0">
                <a:solidFill>
                  <a:srgbClr val="002060"/>
                </a:solidFill>
              </a:rPr>
              <a:t> 165/2001</a:t>
            </a:r>
          </a:p>
          <a:p>
            <a:pPr algn="l"/>
            <a:r>
              <a:rPr lang="it-IT" sz="2900" dirty="0" smtClean="0">
                <a:solidFill>
                  <a:schemeClr val="accent2"/>
                </a:solidFill>
              </a:rPr>
              <a:t>I </a:t>
            </a:r>
            <a:r>
              <a:rPr lang="it-IT" sz="2900" dirty="0">
                <a:solidFill>
                  <a:schemeClr val="accent2"/>
                </a:solidFill>
              </a:rPr>
              <a:t>dirigenti scolastici sono inquadrati in ruoli di dimensione regionale </a:t>
            </a:r>
            <a:r>
              <a:rPr lang="it-IT" sz="2900" dirty="0" smtClean="0">
                <a:solidFill>
                  <a:schemeClr val="accent2"/>
                </a:solidFill>
              </a:rPr>
              <a:t>	e </a:t>
            </a:r>
            <a:r>
              <a:rPr lang="it-IT" sz="2900" dirty="0">
                <a:solidFill>
                  <a:schemeClr val="accent2"/>
                </a:solidFill>
              </a:rPr>
              <a:t>rispondono, agli effetti dell'articolo 21, in ordine ai risultati, che  </a:t>
            </a:r>
            <a:r>
              <a:rPr lang="it-IT" sz="2900" dirty="0" smtClean="0">
                <a:solidFill>
                  <a:schemeClr val="accent2"/>
                </a:solidFill>
              </a:rPr>
              <a:t>sono </a:t>
            </a:r>
            <a:r>
              <a:rPr lang="it-IT" sz="2900" dirty="0">
                <a:solidFill>
                  <a:schemeClr val="accent2"/>
                </a:solidFill>
              </a:rPr>
              <a:t>valutati tenuto conto della </a:t>
            </a:r>
            <a:r>
              <a:rPr lang="it-IT" sz="2900" dirty="0" err="1">
                <a:solidFill>
                  <a:schemeClr val="accent2"/>
                </a:solidFill>
              </a:rPr>
              <a:t>specificita'</a:t>
            </a:r>
            <a:r>
              <a:rPr lang="it-IT" sz="2900" dirty="0">
                <a:solidFill>
                  <a:schemeClr val="accent2"/>
                </a:solidFill>
              </a:rPr>
              <a:t> delle funzioni e sulla  </a:t>
            </a:r>
            <a:r>
              <a:rPr lang="it-IT" sz="2900" dirty="0" smtClean="0">
                <a:solidFill>
                  <a:schemeClr val="accent2"/>
                </a:solidFill>
              </a:rPr>
              <a:t>base </a:t>
            </a:r>
            <a:r>
              <a:rPr lang="it-IT" sz="2900" dirty="0">
                <a:solidFill>
                  <a:schemeClr val="accent2"/>
                </a:solidFill>
              </a:rPr>
              <a:t>delle verifiche effettuate da un nucleo di valutazione istituito  </a:t>
            </a:r>
            <a:r>
              <a:rPr lang="it-IT" sz="2900" dirty="0" smtClean="0">
                <a:solidFill>
                  <a:schemeClr val="accent2"/>
                </a:solidFill>
              </a:rPr>
              <a:t>presso </a:t>
            </a:r>
            <a:r>
              <a:rPr lang="it-IT" sz="2900" dirty="0">
                <a:solidFill>
                  <a:schemeClr val="accent2"/>
                </a:solidFill>
              </a:rPr>
              <a:t>l'amministrazione scolastica regionale, presieduto da un  </a:t>
            </a:r>
            <a:r>
              <a:rPr lang="it-IT" sz="2900" dirty="0" smtClean="0">
                <a:solidFill>
                  <a:schemeClr val="accent2"/>
                </a:solidFill>
              </a:rPr>
              <a:t>dirigente </a:t>
            </a:r>
            <a:r>
              <a:rPr lang="it-IT" sz="2900" dirty="0">
                <a:solidFill>
                  <a:schemeClr val="accent2"/>
                </a:solidFill>
              </a:rPr>
              <a:t>e composto da esperti anche non appartenenti </a:t>
            </a:r>
            <a:r>
              <a:rPr lang="it-IT" sz="2900" dirty="0" smtClean="0">
                <a:solidFill>
                  <a:schemeClr val="accent2"/>
                </a:solidFill>
              </a:rPr>
              <a:t>all'amministrazione </a:t>
            </a:r>
            <a:r>
              <a:rPr lang="it-IT" sz="2900" dirty="0">
                <a:solidFill>
                  <a:schemeClr val="accent2"/>
                </a:solidFill>
              </a:rPr>
              <a:t>stessa.</a:t>
            </a:r>
          </a:p>
          <a:p>
            <a:endParaRPr lang="it-IT" b="1" dirty="0" smtClean="0">
              <a:solidFill>
                <a:schemeClr val="accent2"/>
              </a:solidFill>
            </a:endParaRPr>
          </a:p>
          <a:p>
            <a:pPr marL="514350" indent="-514350" algn="l">
              <a:buAutoNum type="arabicPeriod" startAt="2"/>
            </a:pPr>
            <a:r>
              <a:rPr lang="it-IT" b="1" dirty="0" smtClean="0">
                <a:solidFill>
                  <a:srgbClr val="002060"/>
                </a:solidFill>
              </a:rPr>
              <a:t>DPR 80/2013 (SNV)</a:t>
            </a:r>
          </a:p>
          <a:p>
            <a:pPr marL="514350" indent="-514350" algn="l">
              <a:buAutoNum type="arabicPeriod" startAt="2"/>
            </a:pPr>
            <a:r>
              <a:rPr lang="it-IT" b="1" dirty="0" smtClean="0">
                <a:solidFill>
                  <a:srgbClr val="002060"/>
                </a:solidFill>
              </a:rPr>
              <a:t>Legge 107/2015 (commi 93 e 94)</a:t>
            </a:r>
          </a:p>
          <a:p>
            <a:pPr algn="l"/>
            <a:r>
              <a:rPr lang="it-IT" b="1" dirty="0" smtClean="0">
                <a:solidFill>
                  <a:srgbClr val="002060"/>
                </a:solidFill>
              </a:rPr>
              <a:t>4.     Direttiva n. 36 del 18 agosto 2016 (valutazione DDSS)</a:t>
            </a:r>
          </a:p>
          <a:p>
            <a:pPr algn="l"/>
            <a:r>
              <a:rPr lang="it-IT" b="1" dirty="0" smtClean="0">
                <a:solidFill>
                  <a:srgbClr val="002060"/>
                </a:solidFill>
              </a:rPr>
              <a:t>5.     Le Linee Guida </a:t>
            </a:r>
            <a:endParaRPr lang="it-IT" b="1" dirty="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827583" y="6340678"/>
            <a:ext cx="3744417" cy="369332"/>
          </a:xfrm>
          <a:prstGeom prst="rect">
            <a:avLst/>
          </a:prstGeom>
          <a:noFill/>
        </p:spPr>
        <p:txBody>
          <a:bodyPr wrap="square" rtlCol="0">
            <a:spAutoFit/>
          </a:bodyPr>
          <a:lstStyle/>
          <a:p>
            <a:r>
              <a:rPr lang="it-IT" dirty="0">
                <a:solidFill>
                  <a:srgbClr val="002060"/>
                </a:solidFill>
              </a:rPr>
              <a:t>S</a:t>
            </a:r>
            <a:r>
              <a:rPr lang="it-IT" dirty="0" smtClean="0">
                <a:solidFill>
                  <a:srgbClr val="002060"/>
                </a:solidFill>
              </a:rPr>
              <a:t>alerno          29/10/2016</a:t>
            </a:r>
            <a:endParaRPr lang="it-IT" dirty="0">
              <a:solidFill>
                <a:srgbClr val="002060"/>
              </a:solidFill>
            </a:endParaRPr>
          </a:p>
        </p:txBody>
      </p:sp>
    </p:spTree>
    <p:extLst>
      <p:ext uri="{BB962C8B-B14F-4D97-AF65-F5344CB8AC3E}">
        <p14:creationId xmlns:p14="http://schemas.microsoft.com/office/powerpoint/2010/main" val="3582274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chemeClr val="accent4">
                    <a:lumMod val="75000"/>
                  </a:schemeClr>
                </a:solidFill>
              </a:rPr>
              <a:t>LA DOCUMENTAZIONE A SUPPORTO</a:t>
            </a:r>
            <a:endParaRPr lang="it-IT" dirty="0">
              <a:solidFill>
                <a:schemeClr val="accent4">
                  <a:lumMod val="75000"/>
                </a:schemeClr>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170564254"/>
              </p:ext>
            </p:extLst>
          </p:nvPr>
        </p:nvGraphicFramePr>
        <p:xfrm>
          <a:off x="1331640" y="1628801"/>
          <a:ext cx="6830568" cy="5066417"/>
        </p:xfrm>
        <a:graphic>
          <a:graphicData uri="http://schemas.openxmlformats.org/drawingml/2006/table">
            <a:tbl>
              <a:tblPr firstRow="1" firstCol="1" bandRow="1">
                <a:tableStyleId>{5C22544A-7EE6-4342-B048-85BDC9FD1C3A}</a:tableStyleId>
              </a:tblPr>
              <a:tblGrid>
                <a:gridCol w="442621"/>
                <a:gridCol w="6387947"/>
              </a:tblGrid>
              <a:tr h="189617">
                <a:tc gridSpan="2">
                  <a:txBody>
                    <a:bodyPr/>
                    <a:lstStyle/>
                    <a:p>
                      <a:pPr algn="ctr">
                        <a:spcAft>
                          <a:spcPts val="0"/>
                        </a:spcAft>
                      </a:pPr>
                      <a:r>
                        <a:rPr lang="it-IT" sz="1100" cap="small" dirty="0">
                          <a:effectLst/>
                        </a:rPr>
                        <a:t>DOCUMENTI</a:t>
                      </a:r>
                      <a:endParaRPr lang="it-IT" sz="1200" dirty="0">
                        <a:effectLst/>
                        <a:latin typeface="Times New Roman"/>
                        <a:ea typeface="Times New Roman"/>
                      </a:endParaRPr>
                    </a:p>
                  </a:txBody>
                  <a:tcPr marL="68580" marR="68580" marT="0" marB="0"/>
                </a:tc>
                <a:tc hMerge="1">
                  <a:txBody>
                    <a:bodyPr/>
                    <a:lstStyle/>
                    <a:p>
                      <a:endParaRPr lang="it-IT"/>
                    </a:p>
                  </a:txBody>
                  <a:tcPr/>
                </a:tc>
              </a:tr>
              <a:tr h="172379">
                <a:tc>
                  <a:txBody>
                    <a:bodyPr/>
                    <a:lstStyle/>
                    <a:p>
                      <a:pPr algn="just">
                        <a:spcAft>
                          <a:spcPts val="0"/>
                        </a:spcAft>
                      </a:pPr>
                      <a:r>
                        <a:rPr lang="it-IT" sz="1000">
                          <a:effectLst/>
                        </a:rPr>
                        <a:t>1</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PTOF</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2</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Rapporto di autovalutazione (RAV)</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3</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err="1">
                          <a:effectLst/>
                        </a:rPr>
                        <a:t>PdM</a:t>
                      </a:r>
                      <a:r>
                        <a:rPr lang="it-IT" sz="1600" dirty="0">
                          <a:effectLst/>
                        </a:rPr>
                        <a:t> della scuola (oltre al monitoraggio MIUR)</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4</a:t>
                      </a:r>
                      <a:endParaRPr lang="it-IT" sz="1200">
                        <a:effectLst/>
                        <a:latin typeface="Times New Roman"/>
                        <a:ea typeface="Times New Roman"/>
                      </a:endParaRPr>
                    </a:p>
                  </a:txBody>
                  <a:tcPr marL="68580" marR="68580" marT="0" marB="0"/>
                </a:tc>
                <a:tc>
                  <a:txBody>
                    <a:bodyPr/>
                    <a:lstStyle/>
                    <a:p>
                      <a:pPr algn="just">
                        <a:spcAft>
                          <a:spcPts val="0"/>
                        </a:spcAft>
                      </a:pPr>
                      <a:r>
                        <a:rPr lang="it-IT" sz="1600">
                          <a:effectLst/>
                        </a:rPr>
                        <a:t>Relazione dei nuclei esterni di valutazione (ove presente)</a:t>
                      </a:r>
                      <a:endParaRPr lang="it-IT" sz="1600">
                        <a:effectLst/>
                        <a:latin typeface="Times New Roman"/>
                        <a:ea typeface="Times New Roman"/>
                      </a:endParaRPr>
                    </a:p>
                  </a:txBody>
                  <a:tcPr marL="68580" marR="68580" marT="0" marB="0"/>
                </a:tc>
              </a:tr>
              <a:tr h="172379">
                <a:tc>
                  <a:txBody>
                    <a:bodyPr/>
                    <a:lstStyle/>
                    <a:p>
                      <a:pPr algn="just">
                        <a:spcAft>
                          <a:spcPts val="0"/>
                        </a:spcAft>
                      </a:pPr>
                      <a:r>
                        <a:rPr lang="it-IT" sz="1000">
                          <a:effectLst/>
                        </a:rPr>
                        <a:t>5</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Programma annuale</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6</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Relazione al Consiglio di Istituto del 30 giugno </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7</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Atto di indirizzo del Dirigente al Collegio dei docenti per la predisposizione del PTOF</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8</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Piano della formazione</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9</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Azioni per l’attuazione del Piano nazionale scuola digitale</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10</a:t>
                      </a:r>
                      <a:endParaRPr lang="it-IT" sz="1200">
                        <a:effectLst/>
                        <a:latin typeface="Times New Roman"/>
                        <a:ea typeface="Times New Roman"/>
                      </a:endParaRPr>
                    </a:p>
                  </a:txBody>
                  <a:tcPr marL="68580" marR="68580" marT="0" marB="0"/>
                </a:tc>
                <a:tc>
                  <a:txBody>
                    <a:bodyPr/>
                    <a:lstStyle/>
                    <a:p>
                      <a:pPr algn="just">
                        <a:spcAft>
                          <a:spcPts val="0"/>
                        </a:spcAft>
                      </a:pPr>
                      <a:r>
                        <a:rPr lang="it-IT" sz="1600">
                          <a:effectLst/>
                        </a:rPr>
                        <a:t>Piano alternanza scuola e lavoro (II ciclo)</a:t>
                      </a:r>
                      <a:endParaRPr lang="it-IT" sz="1600">
                        <a:effectLst/>
                        <a:latin typeface="Times New Roman"/>
                        <a:ea typeface="Times New Roman"/>
                      </a:endParaRPr>
                    </a:p>
                  </a:txBody>
                  <a:tcPr marL="68580" marR="68580" marT="0" marB="0"/>
                </a:tc>
              </a:tr>
              <a:tr h="172379">
                <a:tc>
                  <a:txBody>
                    <a:bodyPr/>
                    <a:lstStyle/>
                    <a:p>
                      <a:pPr algn="just">
                        <a:spcAft>
                          <a:spcPts val="0"/>
                        </a:spcAft>
                      </a:pPr>
                      <a:r>
                        <a:rPr lang="it-IT" sz="1000">
                          <a:effectLst/>
                        </a:rPr>
                        <a:t>11</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Piano annuale per l’inclusione</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12</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Patto educativo di corresponsabilità</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13</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Regolamento di Istituto</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14</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Piano annuale delle attività</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15</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Direttiva al DSGA per l’organizzazione dei servizi</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16</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Contrattazione di Istituto</a:t>
                      </a:r>
                      <a:endParaRPr lang="it-IT" sz="1600" dirty="0">
                        <a:effectLst/>
                        <a:latin typeface="Times New Roman"/>
                        <a:ea typeface="Times New Roman"/>
                      </a:endParaRPr>
                    </a:p>
                  </a:txBody>
                  <a:tcPr marL="68580" marR="68580" marT="0" marB="0"/>
                </a:tc>
              </a:tr>
              <a:tr h="172379">
                <a:tc>
                  <a:txBody>
                    <a:bodyPr/>
                    <a:lstStyle/>
                    <a:p>
                      <a:pPr algn="just">
                        <a:spcAft>
                          <a:spcPts val="0"/>
                        </a:spcAft>
                      </a:pPr>
                      <a:r>
                        <a:rPr lang="it-IT" sz="1000">
                          <a:effectLst/>
                        </a:rPr>
                        <a:t>17</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Valorizzazione professionale del personale</a:t>
                      </a:r>
                      <a:endParaRPr lang="it-IT" sz="1600" dirty="0">
                        <a:effectLst/>
                        <a:latin typeface="Times New Roman"/>
                        <a:ea typeface="Times New Roman"/>
                      </a:endParaRPr>
                    </a:p>
                  </a:txBody>
                  <a:tcPr marL="68580" marR="68580" marT="0" marB="0"/>
                </a:tc>
              </a:tr>
              <a:tr h="245798">
                <a:tc>
                  <a:txBody>
                    <a:bodyPr/>
                    <a:lstStyle/>
                    <a:p>
                      <a:pPr algn="just">
                        <a:spcAft>
                          <a:spcPts val="0"/>
                        </a:spcAft>
                      </a:pPr>
                      <a:r>
                        <a:rPr lang="it-IT" sz="1000">
                          <a:effectLst/>
                        </a:rPr>
                        <a:t>18</a:t>
                      </a:r>
                      <a:endParaRPr lang="it-IT" sz="1200">
                        <a:effectLst/>
                        <a:latin typeface="Times New Roman"/>
                        <a:ea typeface="Times New Roman"/>
                      </a:endParaRPr>
                    </a:p>
                  </a:txBody>
                  <a:tcPr marL="68580" marR="68580" marT="0" marB="0"/>
                </a:tc>
                <a:tc>
                  <a:txBody>
                    <a:bodyPr/>
                    <a:lstStyle/>
                    <a:p>
                      <a:pPr algn="just">
                        <a:spcAft>
                          <a:spcPts val="0"/>
                        </a:spcAft>
                      </a:pPr>
                      <a:r>
                        <a:rPr lang="it-IT" sz="1600" dirty="0">
                          <a:effectLst/>
                        </a:rPr>
                        <a:t>Fascicolo personale del </a:t>
                      </a:r>
                      <a:r>
                        <a:rPr lang="it-IT" sz="1600" dirty="0" smtClean="0">
                          <a:effectLst/>
                        </a:rPr>
                        <a:t>Dirigente</a:t>
                      </a:r>
                    </a:p>
                    <a:p>
                      <a:pPr algn="just">
                        <a:spcAft>
                          <a:spcPts val="0"/>
                        </a:spcAft>
                      </a:pPr>
                      <a:r>
                        <a:rPr lang="it-IT" sz="1600" b="1" i="1" dirty="0" smtClean="0">
                          <a:effectLst/>
                          <a:latin typeface="Times New Roman"/>
                          <a:ea typeface="Times New Roman"/>
                        </a:rPr>
                        <a:t>(</a:t>
                      </a:r>
                      <a:r>
                        <a:rPr lang="it-IT" sz="1600" b="1" i="1" dirty="0" err="1" smtClean="0">
                          <a:effectLst/>
                          <a:latin typeface="Times New Roman"/>
                          <a:ea typeface="Times New Roman"/>
                        </a:rPr>
                        <a:t>coming</a:t>
                      </a:r>
                      <a:r>
                        <a:rPr lang="it-IT" sz="1600" b="1" i="1" dirty="0" smtClean="0">
                          <a:effectLst/>
                          <a:latin typeface="Times New Roman"/>
                          <a:ea typeface="Times New Roman"/>
                        </a:rPr>
                        <a:t> </a:t>
                      </a:r>
                      <a:r>
                        <a:rPr lang="it-IT" sz="1600" b="1" i="1" dirty="0" err="1" smtClean="0">
                          <a:effectLst/>
                          <a:latin typeface="Times New Roman"/>
                          <a:ea typeface="Times New Roman"/>
                        </a:rPr>
                        <a:t>soon</a:t>
                      </a:r>
                      <a:r>
                        <a:rPr lang="it-IT" sz="1600" b="1" i="1" dirty="0" smtClean="0">
                          <a:effectLst/>
                          <a:latin typeface="Times New Roman"/>
                          <a:ea typeface="Times New Roman"/>
                        </a:rPr>
                        <a:t>: strumenti per la percezione del servizio</a:t>
                      </a:r>
                      <a:r>
                        <a:rPr lang="it-IT" sz="1600" dirty="0" smtClean="0">
                          <a:effectLst/>
                          <a:latin typeface="Times New Roman"/>
                          <a:ea typeface="Times New Roman"/>
                        </a:rPr>
                        <a:t>)</a:t>
                      </a:r>
                      <a:endParaRPr lang="it-IT" sz="16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157288" y="2408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43263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lnSpcReduction="10000"/>
          </a:bodyPr>
          <a:lstStyle/>
          <a:p>
            <a:pPr algn="l"/>
            <a:r>
              <a:rPr lang="it-IT" sz="2800" b="1" dirty="0" smtClean="0">
                <a:solidFill>
                  <a:schemeClr val="accent2">
                    <a:lumMod val="75000"/>
                  </a:schemeClr>
                </a:solidFill>
              </a:rPr>
              <a:t>I NUCLEI DI VALUTAZIONE</a:t>
            </a:r>
          </a:p>
          <a:p>
            <a:pPr algn="l"/>
            <a:r>
              <a:rPr lang="it-IT" sz="2400" b="1" dirty="0">
                <a:solidFill>
                  <a:schemeClr val="accent1">
                    <a:lumMod val="50000"/>
                  </a:schemeClr>
                </a:solidFill>
              </a:rPr>
              <a:t>Ogni Nucleo di valutazione è costituito</a:t>
            </a:r>
            <a:r>
              <a:rPr lang="it-IT" sz="2400" dirty="0">
                <a:solidFill>
                  <a:schemeClr val="accent1">
                    <a:lumMod val="50000"/>
                  </a:schemeClr>
                </a:solidFill>
              </a:rPr>
              <a:t> da un Dirigente tecnico o amministrativo o scolastico, in funzione di coordinatore, e da due esperti in possesso di specifiche e documentate esperienze in materia di organizzazione e </a:t>
            </a:r>
            <a:r>
              <a:rPr lang="it-IT" sz="2400" dirty="0" smtClean="0">
                <a:solidFill>
                  <a:schemeClr val="accent1">
                    <a:lumMod val="50000"/>
                  </a:schemeClr>
                </a:solidFill>
              </a:rPr>
              <a:t>valutazione.</a:t>
            </a:r>
          </a:p>
          <a:p>
            <a:pPr algn="l"/>
            <a:endParaRPr lang="it-IT" sz="2400" b="1" dirty="0">
              <a:solidFill>
                <a:schemeClr val="accent1">
                  <a:lumMod val="50000"/>
                </a:schemeClr>
              </a:solidFill>
            </a:endParaRPr>
          </a:p>
          <a:p>
            <a:pPr algn="l"/>
            <a:r>
              <a:rPr lang="it-IT" sz="2400" dirty="0" smtClean="0">
                <a:solidFill>
                  <a:schemeClr val="accent1">
                    <a:lumMod val="50000"/>
                  </a:schemeClr>
                </a:solidFill>
              </a:rPr>
              <a:t>Un </a:t>
            </a:r>
            <a:r>
              <a:rPr lang="it-IT" sz="2400" dirty="0">
                <a:solidFill>
                  <a:schemeClr val="accent1">
                    <a:lumMod val="50000"/>
                  </a:schemeClr>
                </a:solidFill>
              </a:rPr>
              <a:t>Nucleo deve sempre comprendere almeno un Dirigente scolastico, preferibilmente con esperienze maturate come valutatore nei progetti nazionali per il miglioramento e la qualità del servizio, al fine di assicurare la presenza di competenze legate allo specifico professionale della dirigenza </a:t>
            </a:r>
            <a:r>
              <a:rPr lang="it-IT" sz="2400" dirty="0" smtClean="0">
                <a:solidFill>
                  <a:schemeClr val="accent1">
                    <a:lumMod val="50000"/>
                  </a:schemeClr>
                </a:solidFill>
              </a:rPr>
              <a:t>scolastica</a:t>
            </a:r>
            <a:endParaRPr lang="it-IT" sz="2400" b="1" dirty="0" smtClean="0">
              <a:solidFill>
                <a:schemeClr val="accent1">
                  <a:lumMod val="50000"/>
                </a:schemeClr>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9096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a:bodyPr>
          <a:lstStyle/>
          <a:p>
            <a:pPr algn="l"/>
            <a:r>
              <a:rPr lang="it-IT" sz="2800" b="1" dirty="0" smtClean="0">
                <a:solidFill>
                  <a:schemeClr val="accent2">
                    <a:lumMod val="50000"/>
                  </a:schemeClr>
                </a:solidFill>
              </a:rPr>
              <a:t>I COORDINATORI DEI NUCLEI</a:t>
            </a:r>
          </a:p>
          <a:p>
            <a:pPr marL="342900" indent="-342900" algn="l">
              <a:buFont typeface="Arial" panose="020B0604020202020204" pitchFamily="34" charset="0"/>
              <a:buChar char="•"/>
            </a:pPr>
            <a:r>
              <a:rPr lang="it-IT" sz="2400" dirty="0">
                <a:solidFill>
                  <a:srgbClr val="002060"/>
                </a:solidFill>
              </a:rPr>
              <a:t>Dirigenti tecnici; </a:t>
            </a:r>
            <a:endParaRPr lang="it-IT" sz="2400" dirty="0" smtClean="0">
              <a:solidFill>
                <a:srgbClr val="002060"/>
              </a:solidFill>
            </a:endParaRPr>
          </a:p>
          <a:p>
            <a:pPr marL="342900" indent="-342900" algn="l">
              <a:buFont typeface="Arial" panose="020B0604020202020204" pitchFamily="34" charset="0"/>
              <a:buChar char="•"/>
            </a:pPr>
            <a:r>
              <a:rPr lang="it-IT" sz="2400" dirty="0" smtClean="0">
                <a:solidFill>
                  <a:srgbClr val="002060"/>
                </a:solidFill>
              </a:rPr>
              <a:t>Dirigenti  </a:t>
            </a:r>
            <a:r>
              <a:rPr lang="it-IT" sz="2400" dirty="0">
                <a:solidFill>
                  <a:srgbClr val="002060"/>
                </a:solidFill>
              </a:rPr>
              <a:t>tecnici o scolastici in quiescenza (da non oltre 3 anni) con esperienze accreditate di valutazione in progetti nazionali; </a:t>
            </a:r>
            <a:endParaRPr lang="it-IT" sz="2400" dirty="0" smtClean="0">
              <a:solidFill>
                <a:srgbClr val="002060"/>
              </a:solidFill>
            </a:endParaRPr>
          </a:p>
          <a:p>
            <a:pPr marL="342900" indent="-342900" algn="l">
              <a:buFont typeface="Arial" panose="020B0604020202020204" pitchFamily="34" charset="0"/>
              <a:buChar char="•"/>
            </a:pPr>
            <a:r>
              <a:rPr lang="it-IT" sz="2400" dirty="0" smtClean="0">
                <a:solidFill>
                  <a:srgbClr val="002060"/>
                </a:solidFill>
              </a:rPr>
              <a:t>Dirigenti </a:t>
            </a:r>
            <a:r>
              <a:rPr lang="it-IT" sz="2400" dirty="0">
                <a:solidFill>
                  <a:srgbClr val="002060"/>
                </a:solidFill>
              </a:rPr>
              <a:t>scolastici utilizzati ai sensi della L. 448/98; </a:t>
            </a:r>
            <a:endParaRPr lang="it-IT" sz="2400" dirty="0" smtClean="0">
              <a:solidFill>
                <a:srgbClr val="002060"/>
              </a:solidFill>
            </a:endParaRPr>
          </a:p>
          <a:p>
            <a:pPr marL="342900" indent="-342900" algn="l">
              <a:buFont typeface="Arial" panose="020B0604020202020204" pitchFamily="34" charset="0"/>
              <a:buChar char="•"/>
            </a:pPr>
            <a:r>
              <a:rPr lang="it-IT" sz="2400" dirty="0" smtClean="0">
                <a:solidFill>
                  <a:srgbClr val="002060"/>
                </a:solidFill>
              </a:rPr>
              <a:t>Dirigenti </a:t>
            </a:r>
            <a:r>
              <a:rPr lang="it-IT" sz="2400" dirty="0">
                <a:solidFill>
                  <a:srgbClr val="002060"/>
                </a:solidFill>
              </a:rPr>
              <a:t>amministrativi</a:t>
            </a:r>
            <a:r>
              <a:rPr lang="it-IT" sz="2400" dirty="0" smtClean="0">
                <a:solidFill>
                  <a:srgbClr val="002060"/>
                </a:solidFill>
              </a:rPr>
              <a:t>;</a:t>
            </a:r>
          </a:p>
          <a:p>
            <a:pPr marL="342900" indent="-342900" algn="l">
              <a:buFont typeface="Arial" panose="020B0604020202020204" pitchFamily="34" charset="0"/>
              <a:buChar char="•"/>
            </a:pPr>
            <a:r>
              <a:rPr lang="it-IT" sz="2400" dirty="0" smtClean="0">
                <a:solidFill>
                  <a:srgbClr val="002060"/>
                </a:solidFill>
              </a:rPr>
              <a:t>Dirigenti </a:t>
            </a:r>
            <a:r>
              <a:rPr lang="it-IT" sz="2400" dirty="0">
                <a:solidFill>
                  <a:srgbClr val="002060"/>
                </a:solidFill>
              </a:rPr>
              <a:t>scolastici preferibilmente con esperienze maturate nella propria scuola e/o come valutatore nei progetti nazionali per il miglioramento e la qualità del servizio</a:t>
            </a:r>
            <a:endParaRPr lang="it-IT" sz="2400" b="1" dirty="0" smtClean="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958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fontScale="85000" lnSpcReduction="10000"/>
          </a:bodyPr>
          <a:lstStyle/>
          <a:p>
            <a:pPr algn="l"/>
            <a:r>
              <a:rPr lang="it-IT" sz="3000" b="1" dirty="0" smtClean="0">
                <a:solidFill>
                  <a:schemeClr val="accent2">
                    <a:lumMod val="50000"/>
                  </a:schemeClr>
                </a:solidFill>
              </a:rPr>
              <a:t>IL PIANO REGIONALE DI VALUTAZIONE</a:t>
            </a:r>
          </a:p>
          <a:p>
            <a:pPr algn="l"/>
            <a:r>
              <a:rPr lang="it-IT" sz="2400" dirty="0">
                <a:solidFill>
                  <a:srgbClr val="002060"/>
                </a:solidFill>
              </a:rPr>
              <a:t>I</a:t>
            </a:r>
            <a:r>
              <a:rPr lang="it-IT" sz="2400" dirty="0" smtClean="0">
                <a:solidFill>
                  <a:srgbClr val="002060"/>
                </a:solidFill>
              </a:rPr>
              <a:t>l </a:t>
            </a:r>
            <a:r>
              <a:rPr lang="it-IT" sz="2400" dirty="0">
                <a:solidFill>
                  <a:srgbClr val="002060"/>
                </a:solidFill>
              </a:rPr>
              <a:t>Coordinatore regionale del servizio ispettivo, sulla base del numero dei Dirigenti scolastici in servizio presso l’USR di riferimento e </a:t>
            </a:r>
            <a:r>
              <a:rPr lang="it-IT" sz="2400" dirty="0" smtClean="0">
                <a:solidFill>
                  <a:srgbClr val="002060"/>
                </a:solidFill>
              </a:rPr>
              <a:t>degli elenchi predisposti dal Direttore, </a:t>
            </a:r>
            <a:r>
              <a:rPr lang="it-IT" sz="2400" b="1" u="sng" dirty="0">
                <a:solidFill>
                  <a:srgbClr val="002060"/>
                </a:solidFill>
              </a:rPr>
              <a:t>formula una proposta di Piano regionale di valutazione </a:t>
            </a:r>
            <a:r>
              <a:rPr lang="it-IT" sz="2400" dirty="0" smtClean="0">
                <a:solidFill>
                  <a:srgbClr val="002060"/>
                </a:solidFill>
              </a:rPr>
              <a:t>comprendente:</a:t>
            </a:r>
          </a:p>
          <a:p>
            <a:pPr marL="342900" indent="-342900" algn="l">
              <a:buFont typeface="Arial" panose="020B0604020202020204" pitchFamily="34" charset="0"/>
              <a:buChar char="•"/>
            </a:pPr>
            <a:r>
              <a:rPr lang="it-IT" sz="2400" dirty="0" smtClean="0">
                <a:solidFill>
                  <a:srgbClr val="002060"/>
                </a:solidFill>
              </a:rPr>
              <a:t>la </a:t>
            </a:r>
            <a:r>
              <a:rPr lang="it-IT" sz="2400" dirty="0">
                <a:solidFill>
                  <a:srgbClr val="002060"/>
                </a:solidFill>
              </a:rPr>
              <a:t>composizione dei Nuclei da attivare presso </a:t>
            </a:r>
            <a:r>
              <a:rPr lang="it-IT" sz="2400" dirty="0" smtClean="0">
                <a:solidFill>
                  <a:srgbClr val="002060"/>
                </a:solidFill>
              </a:rPr>
              <a:t>l’Ufficio</a:t>
            </a:r>
          </a:p>
          <a:p>
            <a:pPr marL="342900" indent="-342900" algn="l">
              <a:buFont typeface="Arial" panose="020B0604020202020204" pitchFamily="34" charset="0"/>
              <a:buChar char="•"/>
            </a:pPr>
            <a:r>
              <a:rPr lang="it-IT" sz="2400" dirty="0" smtClean="0">
                <a:solidFill>
                  <a:srgbClr val="002060"/>
                </a:solidFill>
              </a:rPr>
              <a:t>l’elenco </a:t>
            </a:r>
            <a:r>
              <a:rPr lang="it-IT" sz="2400" dirty="0">
                <a:solidFill>
                  <a:srgbClr val="002060"/>
                </a:solidFill>
              </a:rPr>
              <a:t>dei Dirigenti che devono essere valutati da ogni Nucleo in relazione alla durata dell’incarico </a:t>
            </a:r>
            <a:endParaRPr lang="it-IT" sz="2400" dirty="0" smtClean="0">
              <a:solidFill>
                <a:srgbClr val="002060"/>
              </a:solidFill>
            </a:endParaRPr>
          </a:p>
          <a:p>
            <a:pPr marL="342900" indent="-342900" algn="l">
              <a:buFont typeface="Arial" panose="020B0604020202020204" pitchFamily="34" charset="0"/>
              <a:buChar char="•"/>
            </a:pPr>
            <a:r>
              <a:rPr lang="it-IT" sz="2400" dirty="0" smtClean="0">
                <a:solidFill>
                  <a:srgbClr val="002060"/>
                </a:solidFill>
              </a:rPr>
              <a:t>il </a:t>
            </a:r>
            <a:r>
              <a:rPr lang="it-IT" sz="2400" dirty="0">
                <a:solidFill>
                  <a:srgbClr val="002060"/>
                </a:solidFill>
              </a:rPr>
              <a:t>piano delle visite da parte del </a:t>
            </a:r>
            <a:r>
              <a:rPr lang="it-IT" sz="2400" dirty="0" smtClean="0">
                <a:solidFill>
                  <a:srgbClr val="002060"/>
                </a:solidFill>
              </a:rPr>
              <a:t>Nuclei</a:t>
            </a:r>
          </a:p>
          <a:p>
            <a:pPr algn="l"/>
            <a:endParaRPr lang="it-IT" sz="2400" dirty="0">
              <a:solidFill>
                <a:srgbClr val="002060"/>
              </a:solidFill>
            </a:endParaRPr>
          </a:p>
          <a:p>
            <a:pPr algn="l"/>
            <a:r>
              <a:rPr lang="it-IT" sz="2400" dirty="0" smtClean="0">
                <a:solidFill>
                  <a:srgbClr val="002060"/>
                </a:solidFill>
              </a:rPr>
              <a:t>Nel </a:t>
            </a:r>
            <a:r>
              <a:rPr lang="it-IT" sz="2400" dirty="0">
                <a:solidFill>
                  <a:srgbClr val="002060"/>
                </a:solidFill>
              </a:rPr>
              <a:t>piano delle visite annuali devono necessariamente rientrare i Dirigenti che non hanno raggiunto gli obiettivi, i Dirigenti che non hanno ricevuto nessuna visita negli ultimi due anni e una percentuale di visite casuali</a:t>
            </a:r>
            <a:endParaRPr lang="it-IT" sz="2400" b="1" dirty="0" smtClean="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235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a:bodyPr>
          <a:lstStyle/>
          <a:p>
            <a:pPr algn="l"/>
            <a:r>
              <a:rPr lang="it-IT" sz="2800" b="1" dirty="0" smtClean="0">
                <a:solidFill>
                  <a:schemeClr val="accent2">
                    <a:lumMod val="50000"/>
                  </a:schemeClr>
                </a:solidFill>
              </a:rPr>
              <a:t>IL PIANO REGIONALE DI VALUTAZIONE</a:t>
            </a:r>
          </a:p>
          <a:p>
            <a:pPr algn="l"/>
            <a:endParaRPr lang="it-IT" sz="2400" b="1" dirty="0">
              <a:solidFill>
                <a:schemeClr val="accent2">
                  <a:lumMod val="50000"/>
                </a:schemeClr>
              </a:solidFill>
            </a:endParaRPr>
          </a:p>
          <a:p>
            <a:pPr algn="l"/>
            <a:r>
              <a:rPr lang="it-IT" sz="2400" dirty="0" smtClean="0">
                <a:solidFill>
                  <a:srgbClr val="002060"/>
                </a:solidFill>
              </a:rPr>
              <a:t>Il </a:t>
            </a:r>
            <a:r>
              <a:rPr lang="it-IT" sz="2400" dirty="0">
                <a:solidFill>
                  <a:srgbClr val="002060"/>
                </a:solidFill>
              </a:rPr>
              <a:t>Direttore, sulla base della proposta effettuata dal Coordinatore regionale del servizio ispettivo, con proprio decreto, costituisce i Nuclei di valutazione e individua i Dirigenti da valutare da parte di ciascun Nucleo</a:t>
            </a:r>
            <a:endParaRPr lang="it-IT" sz="2400" b="1" dirty="0" smtClean="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2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a:bodyPr>
          <a:lstStyle/>
          <a:p>
            <a:pPr algn="l"/>
            <a:r>
              <a:rPr lang="it-IT" sz="2400" b="1" dirty="0" smtClean="0">
                <a:solidFill>
                  <a:schemeClr val="accent2">
                    <a:lumMod val="50000"/>
                  </a:schemeClr>
                </a:solidFill>
              </a:rPr>
              <a:t>I COMPITI DEL NUCLEO</a:t>
            </a:r>
          </a:p>
          <a:p>
            <a:pPr algn="l"/>
            <a:endParaRPr lang="it-IT" sz="2400" b="1" dirty="0" smtClean="0">
              <a:solidFill>
                <a:schemeClr val="accent2">
                  <a:lumMod val="50000"/>
                </a:schemeClr>
              </a:solidFill>
            </a:endParaRPr>
          </a:p>
          <a:p>
            <a:pPr marL="342900" indent="-342900" algn="l">
              <a:buFontTx/>
              <a:buChar char="-"/>
            </a:pPr>
            <a:r>
              <a:rPr lang="it-IT" sz="2400" b="1" dirty="0" smtClean="0">
                <a:solidFill>
                  <a:srgbClr val="002060"/>
                </a:solidFill>
              </a:rPr>
              <a:t>Analisi della documentazione</a:t>
            </a:r>
          </a:p>
          <a:p>
            <a:pPr marL="342900" indent="-342900" algn="l">
              <a:buFontTx/>
              <a:buChar char="-"/>
            </a:pPr>
            <a:r>
              <a:rPr lang="it-IT" sz="2400" b="1" dirty="0" smtClean="0">
                <a:solidFill>
                  <a:srgbClr val="002060"/>
                </a:solidFill>
              </a:rPr>
              <a:t>Eventuale visita presso la scuola</a:t>
            </a:r>
          </a:p>
          <a:p>
            <a:pPr marL="342900" indent="-342900" algn="l">
              <a:buFontTx/>
              <a:buChar char="-"/>
            </a:pPr>
            <a:r>
              <a:rPr lang="it-IT" sz="2400" b="1" dirty="0" smtClean="0">
                <a:solidFill>
                  <a:srgbClr val="002060"/>
                </a:solidFill>
              </a:rPr>
              <a:t>Eventuale interlocuzione tra DS e coordinatore del nucleo (per scambio di </a:t>
            </a:r>
            <a:r>
              <a:rPr lang="it-IT" sz="2400" b="1" dirty="0">
                <a:solidFill>
                  <a:srgbClr val="002060"/>
                </a:solidFill>
              </a:rPr>
              <a:t>informazioni, spiegazioni, documentazioni e ogni altra comunicazione utile al procedimento di </a:t>
            </a:r>
            <a:r>
              <a:rPr lang="it-IT" sz="2400" b="1" dirty="0" smtClean="0">
                <a:solidFill>
                  <a:srgbClr val="002060"/>
                </a:solidFill>
              </a:rPr>
              <a:t>valutazione)</a:t>
            </a:r>
          </a:p>
          <a:p>
            <a:pPr marL="342900" indent="-342900" algn="l">
              <a:buFontTx/>
              <a:buChar char="-"/>
            </a:pPr>
            <a:r>
              <a:rPr lang="it-IT" sz="2400" b="1" dirty="0" smtClean="0">
                <a:solidFill>
                  <a:srgbClr val="002060"/>
                </a:solidFill>
              </a:rPr>
              <a:t>Espressione della valutazione di prima istanza (motivata proposta al Direttore)</a:t>
            </a: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097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a:bodyPr>
          <a:lstStyle/>
          <a:p>
            <a:pPr algn="l"/>
            <a:r>
              <a:rPr lang="it-IT" sz="2400" b="1" dirty="0" smtClean="0">
                <a:solidFill>
                  <a:schemeClr val="accent2">
                    <a:lumMod val="50000"/>
                  </a:schemeClr>
                </a:solidFill>
              </a:rPr>
              <a:t>L’ESITO DELLA VALUTAZIONE</a:t>
            </a:r>
          </a:p>
          <a:p>
            <a:pPr algn="l"/>
            <a:r>
              <a:rPr lang="it-IT" sz="2400" b="1" dirty="0" smtClean="0">
                <a:solidFill>
                  <a:schemeClr val="accent2">
                    <a:lumMod val="50000"/>
                  </a:schemeClr>
                </a:solidFill>
              </a:rPr>
              <a:t>La competenza è del Direttore, che accoglie la proposta del nucleo o se ne può discostare motivatamente</a:t>
            </a:r>
          </a:p>
          <a:p>
            <a:pPr algn="l"/>
            <a:r>
              <a:rPr lang="it-IT" sz="2400" b="1" dirty="0">
                <a:solidFill>
                  <a:srgbClr val="002060"/>
                </a:solidFill>
              </a:rPr>
              <a:t>L’esito della valutazione è annuale </a:t>
            </a:r>
            <a:r>
              <a:rPr lang="it-IT" sz="2400" dirty="0">
                <a:solidFill>
                  <a:srgbClr val="002060"/>
                </a:solidFill>
              </a:rPr>
              <a:t>e deve essere sintetizzato con una delle seguenti espressioni:</a:t>
            </a:r>
          </a:p>
          <a:p>
            <a:pPr marL="342900" lvl="0" indent="-342900" algn="l">
              <a:buFont typeface="Arial" panose="020B0604020202020204" pitchFamily="34" charset="0"/>
              <a:buChar char="•"/>
            </a:pPr>
            <a:r>
              <a:rPr lang="it-IT" sz="2400" b="1" i="1" dirty="0">
                <a:solidFill>
                  <a:srgbClr val="002060"/>
                </a:solidFill>
              </a:rPr>
              <a:t>pieno raggiungimento degli obiettivi;</a:t>
            </a:r>
            <a:endParaRPr lang="it-IT" sz="2400" dirty="0">
              <a:solidFill>
                <a:srgbClr val="002060"/>
              </a:solidFill>
            </a:endParaRPr>
          </a:p>
          <a:p>
            <a:pPr marL="342900" lvl="0" indent="-342900" algn="l">
              <a:buFont typeface="Arial" panose="020B0604020202020204" pitchFamily="34" charset="0"/>
              <a:buChar char="•"/>
            </a:pPr>
            <a:r>
              <a:rPr lang="it-IT" sz="2400" b="1" i="1" dirty="0">
                <a:solidFill>
                  <a:srgbClr val="002060"/>
                </a:solidFill>
              </a:rPr>
              <a:t>avanzato raggiungimento degli obiettivi;</a:t>
            </a:r>
            <a:endParaRPr lang="it-IT" sz="2400" dirty="0">
              <a:solidFill>
                <a:srgbClr val="002060"/>
              </a:solidFill>
            </a:endParaRPr>
          </a:p>
          <a:p>
            <a:pPr marL="342900" lvl="0" indent="-342900" algn="l">
              <a:buFont typeface="Arial" panose="020B0604020202020204" pitchFamily="34" charset="0"/>
              <a:buChar char="•"/>
            </a:pPr>
            <a:r>
              <a:rPr lang="it-IT" sz="2400" b="1" i="1" dirty="0">
                <a:solidFill>
                  <a:srgbClr val="002060"/>
                </a:solidFill>
              </a:rPr>
              <a:t>buon raggiungimento degli obiettivi;</a:t>
            </a:r>
            <a:endParaRPr lang="it-IT" sz="2400" dirty="0">
              <a:solidFill>
                <a:srgbClr val="002060"/>
              </a:solidFill>
            </a:endParaRPr>
          </a:p>
          <a:p>
            <a:pPr marL="342900" lvl="0" indent="-342900" algn="l">
              <a:buFont typeface="Arial" panose="020B0604020202020204" pitchFamily="34" charset="0"/>
              <a:buChar char="•"/>
            </a:pPr>
            <a:r>
              <a:rPr lang="it-IT" sz="2400" b="1" i="1" dirty="0">
                <a:solidFill>
                  <a:srgbClr val="002060"/>
                </a:solidFill>
              </a:rPr>
              <a:t>mancato raggiungimento degli obiettivi.</a:t>
            </a:r>
            <a:endParaRPr lang="it-IT" sz="2400" dirty="0">
              <a:solidFill>
                <a:srgbClr val="002060"/>
              </a:solidFill>
            </a:endParaRPr>
          </a:p>
          <a:p>
            <a:pPr algn="l"/>
            <a:endParaRPr lang="it-IT" sz="2400" b="1" dirty="0" smtClean="0">
              <a:solidFill>
                <a:schemeClr val="accent2">
                  <a:lumMod val="50000"/>
                </a:schemeClr>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2021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a:bodyPr>
          <a:lstStyle/>
          <a:p>
            <a:pPr algn="l"/>
            <a:r>
              <a:rPr lang="it-IT" sz="2400" b="1" dirty="0" smtClean="0">
                <a:solidFill>
                  <a:schemeClr val="accent2">
                    <a:lumMod val="50000"/>
                  </a:schemeClr>
                </a:solidFill>
              </a:rPr>
              <a:t>I RISVOLTI DELLA VALUTAZIONE: la corresponsione dell’indennità di risultato.</a:t>
            </a:r>
          </a:p>
          <a:p>
            <a:pPr algn="l"/>
            <a:endParaRPr lang="it-IT" sz="2400" b="1" dirty="0">
              <a:solidFill>
                <a:schemeClr val="accent2">
                  <a:lumMod val="50000"/>
                </a:schemeClr>
              </a:solidFill>
            </a:endParaRPr>
          </a:p>
          <a:p>
            <a:pPr algn="l"/>
            <a:r>
              <a:rPr lang="it-IT" sz="2400" b="1" dirty="0">
                <a:solidFill>
                  <a:srgbClr val="002060"/>
                </a:solidFill>
              </a:rPr>
              <a:t>Alla valutazione fa seguito la corresponsione della retribuzione di risultato annuale</a:t>
            </a:r>
            <a:r>
              <a:rPr lang="it-IT" sz="2400" dirty="0">
                <a:solidFill>
                  <a:srgbClr val="002060"/>
                </a:solidFill>
              </a:rPr>
              <a:t>, sulla base della contrattazione integrativa regionale e del decreto direttoriale di quantificazione del FUN, vistato dall’organo di controllo, secondo quanto disposto dall’art. 25 del vigente </a:t>
            </a:r>
            <a:r>
              <a:rPr lang="it-IT" sz="2400" dirty="0" smtClean="0">
                <a:solidFill>
                  <a:srgbClr val="002060"/>
                </a:solidFill>
              </a:rPr>
              <a:t>CCNL.</a:t>
            </a:r>
            <a:endParaRPr lang="it-IT" sz="2400" b="1" dirty="0" smtClean="0">
              <a:solidFill>
                <a:srgbClr val="002060"/>
              </a:solidFill>
            </a:endParaRPr>
          </a:p>
          <a:p>
            <a:pPr algn="l"/>
            <a:endParaRPr lang="it-IT" sz="2400" b="1" dirty="0" smtClean="0">
              <a:solidFill>
                <a:schemeClr val="accent2">
                  <a:lumMod val="50000"/>
                </a:schemeClr>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65926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lnSpcReduction="10000"/>
          </a:bodyPr>
          <a:lstStyle/>
          <a:p>
            <a:pPr algn="l"/>
            <a:r>
              <a:rPr lang="it-IT" sz="2400" b="1" dirty="0" smtClean="0">
                <a:solidFill>
                  <a:schemeClr val="accent2">
                    <a:lumMod val="50000"/>
                  </a:schemeClr>
                </a:solidFill>
              </a:rPr>
              <a:t>I RISVOLTI DELLA VALUTAZIONE: QUALI DIFFERENZE TRA I LIVELLI ?</a:t>
            </a:r>
          </a:p>
          <a:p>
            <a:pPr algn="l"/>
            <a:r>
              <a:rPr lang="it-IT" sz="2400" b="1" dirty="0" smtClean="0">
                <a:solidFill>
                  <a:schemeClr val="accent2">
                    <a:lumMod val="50000"/>
                  </a:schemeClr>
                </a:solidFill>
              </a:rPr>
              <a:t>La quantificazione delle indennità attribuibili è decisa a livello di contrattazione regionale, ma con i seguenti vincoli:</a:t>
            </a:r>
          </a:p>
          <a:p>
            <a:pPr marL="342900" indent="-342900" algn="l">
              <a:buFontTx/>
              <a:buChar char="-"/>
            </a:pPr>
            <a:r>
              <a:rPr lang="it-IT" sz="2000" dirty="0" smtClean="0">
                <a:solidFill>
                  <a:srgbClr val="002060"/>
                </a:solidFill>
              </a:rPr>
              <a:t>al </a:t>
            </a:r>
            <a:r>
              <a:rPr lang="it-IT" sz="2000" dirty="0">
                <a:solidFill>
                  <a:srgbClr val="002060"/>
                </a:solidFill>
              </a:rPr>
              <a:t>livello </a:t>
            </a:r>
            <a:r>
              <a:rPr lang="it-IT" sz="2000" i="1" dirty="0">
                <a:solidFill>
                  <a:srgbClr val="002060"/>
                </a:solidFill>
              </a:rPr>
              <a:t>“pieno raggiungimento” </a:t>
            </a:r>
            <a:r>
              <a:rPr lang="it-IT" sz="2000" dirty="0">
                <a:solidFill>
                  <a:srgbClr val="002060"/>
                </a:solidFill>
              </a:rPr>
              <a:t>degli obiettivi è riconosciuta una maggiorazione del compenso compresa tra il 10 e il 30 per cento rispetto al trattamento di risultato riconosciuto al livello </a:t>
            </a:r>
            <a:r>
              <a:rPr lang="it-IT" sz="2000" i="1" dirty="0">
                <a:solidFill>
                  <a:srgbClr val="002060"/>
                </a:solidFill>
              </a:rPr>
              <a:t>“avanzato raggiungimento”</a:t>
            </a:r>
            <a:r>
              <a:rPr lang="it-IT" sz="2000" dirty="0">
                <a:solidFill>
                  <a:srgbClr val="002060"/>
                </a:solidFill>
              </a:rPr>
              <a:t>;</a:t>
            </a:r>
            <a:r>
              <a:rPr lang="it-IT" sz="2000" i="1" dirty="0">
                <a:solidFill>
                  <a:srgbClr val="002060"/>
                </a:solidFill>
              </a:rPr>
              <a:t> </a:t>
            </a:r>
            <a:endParaRPr lang="it-IT" sz="2000" i="1" dirty="0" smtClean="0">
              <a:solidFill>
                <a:srgbClr val="002060"/>
              </a:solidFill>
            </a:endParaRPr>
          </a:p>
          <a:p>
            <a:pPr marL="342900" indent="-342900" algn="l">
              <a:buFontTx/>
              <a:buChar char="-"/>
            </a:pPr>
            <a:r>
              <a:rPr lang="it-IT" sz="2000" dirty="0" smtClean="0">
                <a:solidFill>
                  <a:srgbClr val="002060"/>
                </a:solidFill>
              </a:rPr>
              <a:t>al </a:t>
            </a:r>
            <a:r>
              <a:rPr lang="it-IT" sz="2000" dirty="0">
                <a:solidFill>
                  <a:srgbClr val="002060"/>
                </a:solidFill>
              </a:rPr>
              <a:t>livello </a:t>
            </a:r>
            <a:r>
              <a:rPr lang="it-IT" sz="2000" i="1" dirty="0">
                <a:solidFill>
                  <a:srgbClr val="002060"/>
                </a:solidFill>
              </a:rPr>
              <a:t>“avanzato raggiungimento”</a:t>
            </a:r>
            <a:r>
              <a:rPr lang="it-IT" sz="2000" dirty="0">
                <a:solidFill>
                  <a:srgbClr val="002060"/>
                </a:solidFill>
              </a:rPr>
              <a:t> degli obiettivi è riconosciuta una maggiorazione del compenso pari almeno al 5 per cento rispetto a quella riconosciuta al livello </a:t>
            </a:r>
            <a:r>
              <a:rPr lang="it-IT" sz="2000" i="1" dirty="0">
                <a:solidFill>
                  <a:srgbClr val="002060"/>
                </a:solidFill>
              </a:rPr>
              <a:t>“buon raggiungimento</a:t>
            </a:r>
            <a:r>
              <a:rPr lang="it-IT" sz="2000" i="1" dirty="0" smtClean="0">
                <a:solidFill>
                  <a:srgbClr val="002060"/>
                </a:solidFill>
              </a:rPr>
              <a:t>”</a:t>
            </a:r>
          </a:p>
          <a:p>
            <a:pPr marL="342900" indent="-342900" algn="l">
              <a:buFontTx/>
              <a:buChar char="-"/>
            </a:pPr>
            <a:r>
              <a:rPr lang="it-IT" sz="2000" dirty="0">
                <a:solidFill>
                  <a:srgbClr val="002060"/>
                </a:solidFill>
              </a:rPr>
              <a:t>in caso di</a:t>
            </a:r>
            <a:r>
              <a:rPr lang="it-IT" sz="2000" b="1" dirty="0">
                <a:solidFill>
                  <a:srgbClr val="002060"/>
                </a:solidFill>
              </a:rPr>
              <a:t> </a:t>
            </a:r>
            <a:r>
              <a:rPr lang="it-IT" sz="2000" i="1" dirty="0">
                <a:solidFill>
                  <a:srgbClr val="002060"/>
                </a:solidFill>
              </a:rPr>
              <a:t>“mancato raggiungimento degli obiettivi”</a:t>
            </a:r>
            <a:r>
              <a:rPr lang="it-IT" sz="2000" dirty="0">
                <a:solidFill>
                  <a:srgbClr val="002060"/>
                </a:solidFill>
              </a:rPr>
              <a:t> non è corrisposta alcuna retribuzione di risultato </a:t>
            </a:r>
            <a:endParaRPr lang="it-IT" sz="2000" b="1" dirty="0" smtClean="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731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539552" y="1772816"/>
            <a:ext cx="8208912" cy="4320479"/>
          </a:xfrm>
        </p:spPr>
        <p:txBody>
          <a:bodyPr>
            <a:normAutofit lnSpcReduction="10000"/>
          </a:bodyPr>
          <a:lstStyle/>
          <a:p>
            <a:pPr algn="l"/>
            <a:r>
              <a:rPr lang="it-IT" sz="2400" b="1" dirty="0" smtClean="0">
                <a:solidFill>
                  <a:schemeClr val="accent2">
                    <a:lumMod val="50000"/>
                  </a:schemeClr>
                </a:solidFill>
              </a:rPr>
              <a:t>LA RESTITUZIONE DEGLI ESITI</a:t>
            </a:r>
          </a:p>
          <a:p>
            <a:pPr algn="l"/>
            <a:r>
              <a:rPr lang="it-IT" sz="2400" dirty="0">
                <a:solidFill>
                  <a:srgbClr val="002060"/>
                </a:solidFill>
              </a:rPr>
              <a:t>Ciascun Dirigente avrà titolo a chiedere al Direttore la restituzione degli esiti</a:t>
            </a:r>
            <a:r>
              <a:rPr lang="it-IT" sz="2400" dirty="0" smtClean="0">
                <a:solidFill>
                  <a:srgbClr val="002060"/>
                </a:solidFill>
              </a:rPr>
              <a:t>.</a:t>
            </a:r>
          </a:p>
          <a:p>
            <a:pPr algn="l"/>
            <a:r>
              <a:rPr lang="it-IT" sz="2400" dirty="0" smtClean="0">
                <a:solidFill>
                  <a:srgbClr val="002060"/>
                </a:solidFill>
              </a:rPr>
              <a:t>La </a:t>
            </a:r>
            <a:r>
              <a:rPr lang="it-IT" sz="2400" dirty="0">
                <a:solidFill>
                  <a:srgbClr val="002060"/>
                </a:solidFill>
              </a:rPr>
              <a:t>restituzione sarà obbligatoria nel caso in cui la valutazione riporti il “</a:t>
            </a:r>
            <a:r>
              <a:rPr lang="it-IT" sz="2400" b="1" i="1" dirty="0">
                <a:solidFill>
                  <a:srgbClr val="002060"/>
                </a:solidFill>
              </a:rPr>
              <a:t>mancato raggiungimento degli </a:t>
            </a:r>
            <a:r>
              <a:rPr lang="it-IT" sz="2400" b="1" i="1" dirty="0" err="1" smtClean="0">
                <a:solidFill>
                  <a:srgbClr val="002060"/>
                </a:solidFill>
              </a:rPr>
              <a:t>obiettivI</a:t>
            </a:r>
            <a:r>
              <a:rPr lang="it-IT" sz="2400" b="1" i="1" dirty="0" smtClean="0">
                <a:solidFill>
                  <a:srgbClr val="002060"/>
                </a:solidFill>
              </a:rPr>
              <a:t>», SECONDO LA SEGUENTE PROCEDURA:</a:t>
            </a:r>
          </a:p>
          <a:p>
            <a:pPr algn="l"/>
            <a:r>
              <a:rPr lang="it-IT" sz="2400" i="1" dirty="0">
                <a:solidFill>
                  <a:srgbClr val="002060"/>
                </a:solidFill>
              </a:rPr>
              <a:t>Nel caso in cui il processo di valutazione si concluda con attribuzione del livello di “mancato raggiungimento degli obiettivi”, il Direttore comunica l’esito della valutazione all’interessato convocandolo, entro i successivi 30 giorni, per instaurare la fase del contraddittorio da concludere entro ulteriori 30 giorni”</a:t>
            </a:r>
            <a:r>
              <a:rPr lang="it-IT" sz="2400" dirty="0">
                <a:solidFill>
                  <a:srgbClr val="002060"/>
                </a:solidFill>
              </a:rPr>
              <a:t>. </a:t>
            </a:r>
            <a:endParaRPr lang="it-IT" sz="2400" b="1" i="1" dirty="0" smtClean="0">
              <a:solidFill>
                <a:srgbClr val="002060"/>
              </a:solidFill>
            </a:endParaRPr>
          </a:p>
          <a:p>
            <a:pPr algn="l"/>
            <a:endParaRPr lang="it-IT" sz="2400" b="1" dirty="0" smtClean="0">
              <a:solidFill>
                <a:schemeClr val="accent2">
                  <a:lumMod val="50000"/>
                </a:schemeClr>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041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836712"/>
            <a:ext cx="7993063" cy="830997"/>
          </a:xfrm>
          <a:prstGeom prst="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it-IT" sz="2400" b="1" dirty="0" smtClean="0">
                <a:solidFill>
                  <a:schemeClr val="bg1"/>
                </a:solidFill>
              </a:rPr>
              <a:t>DPR 80/2013, art</a:t>
            </a:r>
            <a:r>
              <a:rPr lang="it-IT" sz="2400" b="1" dirty="0">
                <a:solidFill>
                  <a:schemeClr val="bg1"/>
                </a:solidFill>
              </a:rPr>
              <a:t>. </a:t>
            </a:r>
            <a:r>
              <a:rPr lang="it-IT" sz="2400" b="1" dirty="0" smtClean="0">
                <a:solidFill>
                  <a:schemeClr val="bg1"/>
                </a:solidFill>
              </a:rPr>
              <a:t>2: obiettivi e organizzazione del SNV</a:t>
            </a:r>
            <a:endParaRPr lang="it-IT" sz="2400" b="1" dirty="0">
              <a:solidFill>
                <a:schemeClr val="bg1"/>
              </a:solidFill>
            </a:endParaRPr>
          </a:p>
          <a:p>
            <a:pPr algn="ctr" fontAlgn="auto">
              <a:spcBef>
                <a:spcPts val="0"/>
              </a:spcBef>
              <a:spcAft>
                <a:spcPts val="0"/>
              </a:spcAft>
              <a:defRPr/>
            </a:pPr>
            <a:endParaRPr lang="it-IT" sz="2400" b="1" dirty="0">
              <a:solidFill>
                <a:schemeClr val="bg1"/>
              </a:solidFill>
            </a:endParaRPr>
          </a:p>
        </p:txBody>
      </p:sp>
      <p:sp>
        <p:nvSpPr>
          <p:cNvPr id="4" name="CasellaDiTesto 3"/>
          <p:cNvSpPr txBox="1"/>
          <p:nvPr/>
        </p:nvSpPr>
        <p:spPr>
          <a:xfrm>
            <a:off x="228600" y="2514600"/>
            <a:ext cx="8763000" cy="34163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fontAlgn="auto">
              <a:spcBef>
                <a:spcPts val="0"/>
              </a:spcBef>
              <a:spcAft>
                <a:spcPts val="0"/>
              </a:spcAft>
              <a:defRPr/>
            </a:pPr>
            <a:r>
              <a:rPr lang="it-IT" sz="2400" b="1" dirty="0" smtClean="0">
                <a:solidFill>
                  <a:srgbClr val="002060"/>
                </a:solidFill>
              </a:rPr>
              <a:t>Comma 2 </a:t>
            </a:r>
          </a:p>
          <a:p>
            <a:pPr algn="just" fontAlgn="auto">
              <a:spcBef>
                <a:spcPts val="0"/>
              </a:spcBef>
              <a:spcAft>
                <a:spcPts val="0"/>
              </a:spcAft>
              <a:defRPr/>
            </a:pPr>
            <a:r>
              <a:rPr lang="it-IT" sz="2400" dirty="0" smtClean="0">
                <a:solidFill>
                  <a:srgbClr val="002060"/>
                </a:solidFill>
              </a:rPr>
              <a:t>L'</a:t>
            </a:r>
            <a:r>
              <a:rPr lang="it-IT" sz="2400" dirty="0" err="1" smtClean="0">
                <a:solidFill>
                  <a:srgbClr val="002060"/>
                </a:solidFill>
              </a:rPr>
              <a:t>S.N.V.</a:t>
            </a:r>
            <a:r>
              <a:rPr lang="it-IT" sz="2400" dirty="0" smtClean="0">
                <a:solidFill>
                  <a:srgbClr val="002060"/>
                </a:solidFill>
              </a:rPr>
              <a:t> </a:t>
            </a:r>
            <a:r>
              <a:rPr lang="it-IT" sz="2400" b="1" dirty="0" smtClean="0">
                <a:solidFill>
                  <a:srgbClr val="002060"/>
                </a:solidFill>
              </a:rPr>
              <a:t>fornisce i risultati della valutazione di cui al comma 1 ai direttori generali degli uffici scolastici regionali per la valutazione dei dirigenti scolastici </a:t>
            </a:r>
            <a:r>
              <a:rPr lang="it-IT" sz="2400" dirty="0" smtClean="0">
                <a:solidFill>
                  <a:srgbClr val="002060"/>
                </a:solidFill>
              </a:rPr>
              <a:t>ai sensi dell'articolo 25 del decreto legislativo 30 marzo 2001, n.165, e successive modificazioni”.</a:t>
            </a:r>
          </a:p>
          <a:p>
            <a:pPr algn="just" fontAlgn="auto">
              <a:spcBef>
                <a:spcPts val="0"/>
              </a:spcBef>
              <a:spcAft>
                <a:spcPts val="0"/>
              </a:spcAft>
              <a:defRPr/>
            </a:pPr>
            <a:endParaRPr lang="it-IT" sz="2400" dirty="0" smtClean="0">
              <a:solidFill>
                <a:srgbClr val="002060"/>
              </a:solidFill>
            </a:endParaRPr>
          </a:p>
          <a:p>
            <a:pPr algn="just">
              <a:defRPr/>
            </a:pPr>
            <a:r>
              <a:rPr lang="it-IT" sz="2400" b="1" dirty="0" smtClean="0">
                <a:solidFill>
                  <a:srgbClr val="002060"/>
                </a:solidFill>
              </a:rPr>
              <a:t>(Comma 1. </a:t>
            </a:r>
            <a:r>
              <a:rPr lang="it-IT" sz="2400" dirty="0" smtClean="0">
                <a:solidFill>
                  <a:srgbClr val="002060"/>
                </a:solidFill>
              </a:rPr>
              <a:t>Ai fini del miglioramento della qualità dell’offerta formativa e degli apprendimenti, l’</a:t>
            </a:r>
            <a:r>
              <a:rPr lang="it-IT" sz="2400" dirty="0" err="1" smtClean="0">
                <a:solidFill>
                  <a:srgbClr val="002060"/>
                </a:solidFill>
              </a:rPr>
              <a:t>S.N.V.</a:t>
            </a:r>
            <a:r>
              <a:rPr lang="it-IT" sz="2400" dirty="0" smtClean="0">
                <a:solidFill>
                  <a:srgbClr val="002060"/>
                </a:solidFill>
              </a:rPr>
              <a:t> valuta l’efficienza e l’efficacia del sistema educativo di istruzione e formazione …)</a:t>
            </a:r>
            <a:endParaRPr lang="it-IT" sz="2400" b="1" dirty="0" smtClean="0">
              <a:solidFill>
                <a:srgbClr val="002060"/>
              </a:solidFill>
            </a:endParaRPr>
          </a:p>
        </p:txBody>
      </p:sp>
      <p:sp>
        <p:nvSpPr>
          <p:cNvPr id="5" name="Freccia in giù 4"/>
          <p:cNvSpPr/>
          <p:nvPr/>
        </p:nvSpPr>
        <p:spPr>
          <a:xfrm>
            <a:off x="4267200" y="1600200"/>
            <a:ext cx="647700" cy="630238"/>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extLst>
      <p:ext uri="{BB962C8B-B14F-4D97-AF65-F5344CB8AC3E}">
        <p14:creationId xmlns:p14="http://schemas.microsoft.com/office/powerpoint/2010/main" val="351905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CRONOPROGRAMMA 2016/2017</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146940158"/>
              </p:ext>
            </p:extLst>
          </p:nvPr>
        </p:nvGraphicFramePr>
        <p:xfrm>
          <a:off x="467544" y="1700808"/>
          <a:ext cx="8280920" cy="5047287"/>
        </p:xfrm>
        <a:graphic>
          <a:graphicData uri="http://schemas.openxmlformats.org/drawingml/2006/table">
            <a:tbl>
              <a:tblPr firstRow="1" firstCol="1" bandRow="1">
                <a:tableStyleId>{5C22544A-7EE6-4342-B048-85BDC9FD1C3A}</a:tableStyleId>
              </a:tblPr>
              <a:tblGrid>
                <a:gridCol w="329581"/>
                <a:gridCol w="5955637"/>
                <a:gridCol w="1995702"/>
              </a:tblGrid>
              <a:tr h="260029">
                <a:tc gridSpan="2">
                  <a:txBody>
                    <a:bodyPr/>
                    <a:lstStyle/>
                    <a:p>
                      <a:pPr algn="ctr">
                        <a:spcAft>
                          <a:spcPts val="0"/>
                        </a:spcAft>
                      </a:pPr>
                      <a:r>
                        <a:rPr lang="it-IT" sz="1000" dirty="0">
                          <a:effectLst/>
                        </a:rPr>
                        <a:t>PASSAGGI</a:t>
                      </a:r>
                      <a:endParaRPr lang="it-IT" sz="1200" dirty="0">
                        <a:effectLst/>
                        <a:latin typeface="Times New Roman"/>
                        <a:ea typeface="Times New Roman"/>
                      </a:endParaRPr>
                    </a:p>
                  </a:txBody>
                  <a:tcPr marL="68580" marR="68580" marT="0" marB="0" anchor="ctr"/>
                </a:tc>
                <a:tc hMerge="1">
                  <a:txBody>
                    <a:bodyPr/>
                    <a:lstStyle/>
                    <a:p>
                      <a:endParaRPr lang="it-IT"/>
                    </a:p>
                  </a:txBody>
                  <a:tcPr/>
                </a:tc>
                <a:tc>
                  <a:txBody>
                    <a:bodyPr/>
                    <a:lstStyle/>
                    <a:p>
                      <a:pPr algn="ctr">
                        <a:spcAft>
                          <a:spcPts val="0"/>
                        </a:spcAft>
                      </a:pPr>
                      <a:r>
                        <a:rPr lang="it-IT" sz="1000">
                          <a:effectLst/>
                        </a:rPr>
                        <a:t>TEMPI a.s. 2016/17</a:t>
                      </a:r>
                      <a:endParaRPr lang="it-IT" sz="1200">
                        <a:effectLst/>
                        <a:latin typeface="Times New Roman"/>
                        <a:ea typeface="Times New Roman"/>
                      </a:endParaRPr>
                    </a:p>
                  </a:txBody>
                  <a:tcPr marL="68580" marR="68580" marT="0" marB="0" anchor="ctr"/>
                </a:tc>
              </a:tr>
              <a:tr h="780086">
                <a:tc>
                  <a:txBody>
                    <a:bodyPr/>
                    <a:lstStyle/>
                    <a:p>
                      <a:pPr algn="ctr">
                        <a:spcAft>
                          <a:spcPts val="0"/>
                        </a:spcAft>
                      </a:pPr>
                      <a:r>
                        <a:rPr lang="it-IT" sz="1000">
                          <a:effectLst/>
                        </a:rPr>
                        <a:t>1</a:t>
                      </a:r>
                      <a:endParaRPr lang="it-IT" sz="1200">
                        <a:effectLst/>
                        <a:latin typeface="Times New Roman"/>
                        <a:ea typeface="Times New Roman"/>
                      </a:endParaRPr>
                    </a:p>
                  </a:txBody>
                  <a:tcPr marL="68580" marR="68580" marT="0" marB="0" anchor="ctr"/>
                </a:tc>
                <a:tc>
                  <a:txBody>
                    <a:bodyPr/>
                    <a:lstStyle/>
                    <a:p>
                      <a:pPr algn="just">
                        <a:spcAft>
                          <a:spcPts val="0"/>
                        </a:spcAft>
                      </a:pPr>
                      <a:r>
                        <a:rPr lang="it-IT" sz="1400" dirty="0">
                          <a:effectLst/>
                        </a:rPr>
                        <a:t>Definizione degli obiettivi da parte del Direttore dell’USR. Gli obiettivi vengono inseriti nell’incarico del Dirigente e permangono per il triennio di vigenza; possono essere aggiornati annualmente, ma solo per situazioni particolari e previo accordo con l’interessato.</a:t>
                      </a:r>
                      <a:endParaRPr lang="it-IT" sz="1400" dirty="0">
                        <a:effectLst/>
                        <a:latin typeface="Times New Roman"/>
                        <a:ea typeface="Times New Roman"/>
                      </a:endParaRPr>
                    </a:p>
                  </a:txBody>
                  <a:tcPr marL="68580" marR="68580" marT="0" marB="0" anchor="ctr"/>
                </a:tc>
                <a:tc>
                  <a:txBody>
                    <a:bodyPr/>
                    <a:lstStyle/>
                    <a:p>
                      <a:pPr algn="ctr">
                        <a:spcAft>
                          <a:spcPts val="0"/>
                        </a:spcAft>
                      </a:pPr>
                      <a:r>
                        <a:rPr lang="it-IT" sz="1400">
                          <a:effectLst/>
                        </a:rPr>
                        <a:t>entro settembre</a:t>
                      </a:r>
                    </a:p>
                    <a:p>
                      <a:pPr algn="ctr">
                        <a:spcAft>
                          <a:spcPts val="0"/>
                        </a:spcAft>
                      </a:pPr>
                      <a:r>
                        <a:rPr lang="it-IT" sz="1400">
                          <a:effectLst/>
                        </a:rPr>
                        <a:t>2016</a:t>
                      </a:r>
                      <a:endParaRPr lang="it-IT" sz="1400">
                        <a:effectLst/>
                        <a:latin typeface="Times New Roman"/>
                        <a:ea typeface="Times New Roman"/>
                      </a:endParaRPr>
                    </a:p>
                  </a:txBody>
                  <a:tcPr marL="68580" marR="68580" marT="0" marB="0" anchor="ctr"/>
                </a:tc>
              </a:tr>
              <a:tr h="520058">
                <a:tc>
                  <a:txBody>
                    <a:bodyPr/>
                    <a:lstStyle/>
                    <a:p>
                      <a:pPr algn="ctr">
                        <a:spcAft>
                          <a:spcPts val="0"/>
                        </a:spcAft>
                      </a:pPr>
                      <a:r>
                        <a:rPr lang="it-IT" sz="1000">
                          <a:effectLst/>
                        </a:rPr>
                        <a:t>2</a:t>
                      </a:r>
                      <a:endParaRPr lang="it-IT" sz="1200">
                        <a:effectLst/>
                        <a:latin typeface="Times New Roman"/>
                        <a:ea typeface="Times New Roman"/>
                      </a:endParaRPr>
                    </a:p>
                  </a:txBody>
                  <a:tcPr marL="68580" marR="68580" marT="0" marB="0" anchor="ctr"/>
                </a:tc>
                <a:tc>
                  <a:txBody>
                    <a:bodyPr/>
                    <a:lstStyle/>
                    <a:p>
                      <a:pPr algn="just">
                        <a:spcAft>
                          <a:spcPts val="0"/>
                        </a:spcAft>
                      </a:pPr>
                      <a:r>
                        <a:rPr lang="it-IT" sz="1400" dirty="0">
                          <a:effectLst/>
                        </a:rPr>
                        <a:t>Formulazione della proposta di “Piano regionale di valutazione” da parte del Coordinatore regionale del servizio ispettivo e adozione da parte del Direttore.</a:t>
                      </a:r>
                      <a:endParaRPr lang="it-IT" sz="1400" dirty="0">
                        <a:effectLst/>
                        <a:latin typeface="Times New Roman"/>
                        <a:ea typeface="Times New Roman"/>
                      </a:endParaRPr>
                    </a:p>
                  </a:txBody>
                  <a:tcPr marL="68580" marR="68580" marT="0" marB="0" anchor="ctr"/>
                </a:tc>
                <a:tc>
                  <a:txBody>
                    <a:bodyPr/>
                    <a:lstStyle/>
                    <a:p>
                      <a:pPr algn="ctr">
                        <a:spcAft>
                          <a:spcPts val="0"/>
                        </a:spcAft>
                      </a:pPr>
                      <a:r>
                        <a:rPr lang="it-IT" sz="1400" dirty="0">
                          <a:effectLst/>
                        </a:rPr>
                        <a:t>entro dicembre</a:t>
                      </a:r>
                    </a:p>
                    <a:p>
                      <a:pPr algn="ctr">
                        <a:spcAft>
                          <a:spcPts val="0"/>
                        </a:spcAft>
                      </a:pPr>
                      <a:r>
                        <a:rPr lang="it-IT" sz="1400" dirty="0">
                          <a:effectLst/>
                        </a:rPr>
                        <a:t>2016</a:t>
                      </a:r>
                      <a:endParaRPr lang="it-IT" sz="1400" dirty="0">
                        <a:effectLst/>
                        <a:latin typeface="Times New Roman"/>
                        <a:ea typeface="Times New Roman"/>
                      </a:endParaRPr>
                    </a:p>
                  </a:txBody>
                  <a:tcPr marL="68580" marR="68580" marT="0" marB="0" anchor="ctr"/>
                </a:tc>
              </a:tr>
              <a:tr h="1040115">
                <a:tc>
                  <a:txBody>
                    <a:bodyPr/>
                    <a:lstStyle/>
                    <a:p>
                      <a:pPr algn="ctr">
                        <a:spcAft>
                          <a:spcPts val="0"/>
                        </a:spcAft>
                      </a:pPr>
                      <a:r>
                        <a:rPr lang="it-IT" sz="1000">
                          <a:effectLst/>
                        </a:rPr>
                        <a:t>3</a:t>
                      </a:r>
                      <a:endParaRPr lang="it-IT" sz="1200">
                        <a:effectLst/>
                        <a:latin typeface="Times New Roman"/>
                        <a:ea typeface="Times New Roman"/>
                      </a:endParaRPr>
                    </a:p>
                  </a:txBody>
                  <a:tcPr marL="68580" marR="68580" marT="0" marB="0" anchor="ctr"/>
                </a:tc>
                <a:tc>
                  <a:txBody>
                    <a:bodyPr/>
                    <a:lstStyle/>
                    <a:p>
                      <a:pPr algn="just">
                        <a:spcAft>
                          <a:spcPts val="0"/>
                        </a:spcAft>
                      </a:pPr>
                      <a:r>
                        <a:rPr lang="it-IT" sz="1400" dirty="0">
                          <a:effectLst/>
                        </a:rPr>
                        <a:t>Autovalutazione annuale da parte del Dirigente attraverso un format comune sulle azioni realizzate e i risultati ottenuti con riferimento a dati ed evidenze a sistema ed eventuali richieste di integrazioni da parte del Nucleo (strumento fondamentale e punto di riferimento per l’autovalutazione e la documentazione delle azioni del Dirigente è il Portfolio, compilabile in progress fino a maggio).</a:t>
                      </a:r>
                      <a:endParaRPr lang="it-IT" sz="1400" dirty="0">
                        <a:effectLst/>
                        <a:latin typeface="Times New Roman"/>
                        <a:ea typeface="Times New Roman"/>
                      </a:endParaRPr>
                    </a:p>
                  </a:txBody>
                  <a:tcPr marL="68580" marR="68580" marT="0" marB="0" anchor="ctr"/>
                </a:tc>
                <a:tc>
                  <a:txBody>
                    <a:bodyPr/>
                    <a:lstStyle/>
                    <a:p>
                      <a:pPr algn="ctr">
                        <a:spcAft>
                          <a:spcPts val="0"/>
                        </a:spcAft>
                      </a:pPr>
                      <a:r>
                        <a:rPr lang="it-IT" sz="1400" dirty="0">
                          <a:effectLst/>
                        </a:rPr>
                        <a:t>gennaio/maggio</a:t>
                      </a:r>
                    </a:p>
                    <a:p>
                      <a:pPr algn="ctr">
                        <a:spcAft>
                          <a:spcPts val="0"/>
                        </a:spcAft>
                      </a:pPr>
                      <a:r>
                        <a:rPr lang="it-IT" sz="1400" dirty="0">
                          <a:effectLst/>
                        </a:rPr>
                        <a:t>2017</a:t>
                      </a:r>
                      <a:endParaRPr lang="it-IT" sz="1400" dirty="0">
                        <a:effectLst/>
                        <a:latin typeface="Times New Roman"/>
                        <a:ea typeface="Times New Roman"/>
                      </a:endParaRPr>
                    </a:p>
                  </a:txBody>
                  <a:tcPr marL="68580" marR="68580" marT="0" marB="0" anchor="ctr"/>
                </a:tc>
              </a:tr>
              <a:tr h="1040115">
                <a:tc>
                  <a:txBody>
                    <a:bodyPr/>
                    <a:lstStyle/>
                    <a:p>
                      <a:pPr algn="ctr">
                        <a:spcAft>
                          <a:spcPts val="0"/>
                        </a:spcAft>
                      </a:pPr>
                      <a:r>
                        <a:rPr lang="it-IT" sz="1000">
                          <a:effectLst/>
                        </a:rPr>
                        <a:t>4</a:t>
                      </a:r>
                      <a:endParaRPr lang="it-IT" sz="1200">
                        <a:effectLst/>
                        <a:latin typeface="Times New Roman"/>
                        <a:ea typeface="Times New Roman"/>
                      </a:endParaRPr>
                    </a:p>
                  </a:txBody>
                  <a:tcPr marL="68580" marR="68580" marT="0" marB="0" anchor="ctr"/>
                </a:tc>
                <a:tc>
                  <a:txBody>
                    <a:bodyPr/>
                    <a:lstStyle/>
                    <a:p>
                      <a:pPr algn="just">
                        <a:spcAft>
                          <a:spcPts val="0"/>
                        </a:spcAft>
                      </a:pPr>
                      <a:r>
                        <a:rPr lang="it-IT" sz="1400" dirty="0">
                          <a:effectLst/>
                        </a:rPr>
                        <a:t>Valutazione di prima istanza da parte del Nucleo ed eventuale visita presso l’Istituzione scolastica sede di servizio del Dirigente (ogni Dirigente sarà comunque oggetto di una visita all’interno del triennio di incarico).</a:t>
                      </a:r>
                    </a:p>
                    <a:p>
                      <a:pPr algn="just">
                        <a:spcAft>
                          <a:spcPts val="0"/>
                        </a:spcAft>
                      </a:pPr>
                      <a:r>
                        <a:rPr lang="it-IT" sz="1400" dirty="0">
                          <a:effectLst/>
                        </a:rPr>
                        <a:t>Valutazione finale da parte del Direttore, con riferimento alla valutazione di prima istanza del Nucleo. Il Direttore può discostarsi dalla valutazione del Nucleo previa motivazione scritta. </a:t>
                      </a:r>
                      <a:endParaRPr lang="it-IT" sz="1400" dirty="0">
                        <a:effectLst/>
                        <a:latin typeface="Times New Roman"/>
                        <a:ea typeface="Times New Roman"/>
                      </a:endParaRPr>
                    </a:p>
                  </a:txBody>
                  <a:tcPr marL="68580" marR="68580" marT="0" marB="0" anchor="ctr"/>
                </a:tc>
                <a:tc>
                  <a:txBody>
                    <a:bodyPr/>
                    <a:lstStyle/>
                    <a:p>
                      <a:pPr algn="ctr">
                        <a:spcAft>
                          <a:spcPts val="0"/>
                        </a:spcAft>
                      </a:pPr>
                      <a:r>
                        <a:rPr lang="it-IT" sz="1400" dirty="0">
                          <a:effectLst/>
                        </a:rPr>
                        <a:t>entro agosto</a:t>
                      </a:r>
                    </a:p>
                    <a:p>
                      <a:pPr algn="ctr">
                        <a:spcAft>
                          <a:spcPts val="0"/>
                        </a:spcAft>
                      </a:pPr>
                      <a:r>
                        <a:rPr lang="it-IT" sz="1400" dirty="0">
                          <a:effectLst/>
                        </a:rPr>
                        <a:t>2017</a:t>
                      </a:r>
                      <a:endParaRPr lang="it-IT" sz="1400" dirty="0">
                        <a:effectLst/>
                        <a:latin typeface="Times New Roman"/>
                        <a:ea typeface="Times New Roman"/>
                      </a:endParaRPr>
                    </a:p>
                  </a:txBody>
                  <a:tcPr marL="68580" marR="68580" marT="0" marB="0" anchor="ctr"/>
                </a:tc>
              </a:tr>
              <a:tr h="1040115">
                <a:tc>
                  <a:txBody>
                    <a:bodyPr/>
                    <a:lstStyle/>
                    <a:p>
                      <a:pPr algn="ctr">
                        <a:spcAft>
                          <a:spcPts val="0"/>
                        </a:spcAft>
                      </a:pPr>
                      <a:r>
                        <a:rPr lang="it-IT" sz="1000">
                          <a:effectLst/>
                        </a:rPr>
                        <a:t>5</a:t>
                      </a:r>
                      <a:endParaRPr lang="it-IT" sz="1200">
                        <a:effectLst/>
                        <a:latin typeface="Times New Roman"/>
                        <a:ea typeface="Times New Roman"/>
                      </a:endParaRPr>
                    </a:p>
                  </a:txBody>
                  <a:tcPr marL="68580" marR="68580" marT="0" marB="0" anchor="ctr"/>
                </a:tc>
                <a:tc>
                  <a:txBody>
                    <a:bodyPr/>
                    <a:lstStyle/>
                    <a:p>
                      <a:pPr algn="just">
                        <a:spcAft>
                          <a:spcPts val="0"/>
                        </a:spcAft>
                      </a:pPr>
                      <a:r>
                        <a:rPr lang="it-IT" sz="1400" dirty="0">
                          <a:effectLst/>
                        </a:rPr>
                        <a:t>Restituzione dei riscontri della valutazione da parte del Direttore, obbligatoria in caso di “mancato raggiungimento degli obiettivi”, a richiesta dell’interessato in caso di valutazione positiva. Il Direttore comunicherà comunque i dati generali sui risvolti della valutazione annuale a tutti i Dirigenti in una dimensione di orientamento e sviluppo della professionalità. </a:t>
                      </a:r>
                      <a:endParaRPr lang="it-IT" sz="1400" dirty="0">
                        <a:effectLst/>
                        <a:latin typeface="Times New Roman"/>
                        <a:ea typeface="Times New Roman"/>
                      </a:endParaRPr>
                    </a:p>
                  </a:txBody>
                  <a:tcPr marL="68580" marR="68580" marT="0" marB="0" anchor="ctr"/>
                </a:tc>
                <a:tc>
                  <a:txBody>
                    <a:bodyPr/>
                    <a:lstStyle/>
                    <a:p>
                      <a:pPr algn="ctr">
                        <a:spcAft>
                          <a:spcPts val="0"/>
                        </a:spcAft>
                      </a:pPr>
                      <a:r>
                        <a:rPr lang="it-IT" sz="1400" dirty="0">
                          <a:effectLst/>
                        </a:rPr>
                        <a:t>entro dicembre</a:t>
                      </a:r>
                    </a:p>
                    <a:p>
                      <a:pPr algn="ctr">
                        <a:spcAft>
                          <a:spcPts val="0"/>
                        </a:spcAft>
                      </a:pPr>
                      <a:r>
                        <a:rPr lang="it-IT" sz="1400" dirty="0">
                          <a:effectLst/>
                        </a:rPr>
                        <a:t>2017</a:t>
                      </a:r>
                      <a:endParaRPr lang="it-IT" sz="14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2615889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836712"/>
            <a:ext cx="7993063" cy="2000548"/>
          </a:xfrm>
          <a:prstGeom prst="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it-IT" sz="2400" b="1" dirty="0" smtClean="0">
                <a:solidFill>
                  <a:schemeClr val="bg1"/>
                </a:solidFill>
              </a:rPr>
              <a:t>DPR 80/2013, art</a:t>
            </a:r>
            <a:r>
              <a:rPr lang="it-IT" sz="2400" b="1" dirty="0">
                <a:solidFill>
                  <a:schemeClr val="bg1"/>
                </a:solidFill>
              </a:rPr>
              <a:t>. 6: procedimento di valutazione</a:t>
            </a:r>
          </a:p>
          <a:p>
            <a:pPr algn="ctr" fontAlgn="auto">
              <a:spcBef>
                <a:spcPts val="0"/>
              </a:spcBef>
              <a:spcAft>
                <a:spcPts val="0"/>
              </a:spcAft>
              <a:defRPr/>
            </a:pPr>
            <a:endParaRPr lang="it-IT" sz="2000" b="1" dirty="0">
              <a:solidFill>
                <a:schemeClr val="bg1"/>
              </a:solidFill>
            </a:endParaRPr>
          </a:p>
          <a:p>
            <a:pPr marL="514350" indent="-514350" algn="just" fontAlgn="auto">
              <a:spcBef>
                <a:spcPts val="0"/>
              </a:spcBef>
              <a:spcAft>
                <a:spcPts val="0"/>
              </a:spcAft>
              <a:buFontTx/>
              <a:buAutoNum type="alphaLcPeriod"/>
              <a:defRPr/>
            </a:pPr>
            <a:r>
              <a:rPr lang="it-IT" sz="2000" b="1" u="sng" dirty="0">
                <a:solidFill>
                  <a:schemeClr val="bg1"/>
                </a:solidFill>
              </a:rPr>
              <a:t>Autovalutazione delle istituzioni scolastiche (R.A.)</a:t>
            </a:r>
          </a:p>
          <a:p>
            <a:pPr marL="514350" indent="-514350" algn="just" fontAlgn="auto">
              <a:spcBef>
                <a:spcPts val="0"/>
              </a:spcBef>
              <a:spcAft>
                <a:spcPts val="0"/>
              </a:spcAft>
              <a:buFontTx/>
              <a:buAutoNum type="alphaLcPeriod"/>
              <a:defRPr/>
            </a:pPr>
            <a:r>
              <a:rPr lang="it-IT" sz="2000" dirty="0">
                <a:solidFill>
                  <a:schemeClr val="bg1"/>
                </a:solidFill>
              </a:rPr>
              <a:t>Valutazione esterna</a:t>
            </a:r>
          </a:p>
          <a:p>
            <a:pPr marL="514350" indent="-514350" algn="just" fontAlgn="auto">
              <a:spcBef>
                <a:spcPts val="0"/>
              </a:spcBef>
              <a:spcAft>
                <a:spcPts val="0"/>
              </a:spcAft>
              <a:buFontTx/>
              <a:buAutoNum type="alphaLcPeriod"/>
              <a:defRPr/>
            </a:pPr>
            <a:r>
              <a:rPr lang="it-IT" sz="2000" dirty="0">
                <a:solidFill>
                  <a:schemeClr val="bg1"/>
                </a:solidFill>
              </a:rPr>
              <a:t>Azioni di  miglioramento</a:t>
            </a:r>
          </a:p>
          <a:p>
            <a:pPr marL="514350" indent="-514350" algn="just" fontAlgn="auto">
              <a:spcBef>
                <a:spcPts val="0"/>
              </a:spcBef>
              <a:spcAft>
                <a:spcPts val="0"/>
              </a:spcAft>
              <a:buFontTx/>
              <a:buAutoNum type="alphaLcPeriod"/>
              <a:defRPr/>
            </a:pPr>
            <a:r>
              <a:rPr lang="it-IT" sz="2000" dirty="0">
                <a:solidFill>
                  <a:schemeClr val="bg1"/>
                </a:solidFill>
              </a:rPr>
              <a:t>Rendicontazione sociale</a:t>
            </a:r>
          </a:p>
        </p:txBody>
      </p:sp>
      <p:sp>
        <p:nvSpPr>
          <p:cNvPr id="4" name="CasellaDiTesto 3"/>
          <p:cNvSpPr txBox="1"/>
          <p:nvPr/>
        </p:nvSpPr>
        <p:spPr>
          <a:xfrm>
            <a:off x="228600" y="3429000"/>
            <a:ext cx="8763000"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fontAlgn="auto">
              <a:spcBef>
                <a:spcPts val="0"/>
              </a:spcBef>
              <a:spcAft>
                <a:spcPts val="0"/>
              </a:spcAft>
              <a:defRPr/>
            </a:pPr>
            <a:r>
              <a:rPr lang="it-IT" sz="2400" b="1" dirty="0" smtClean="0">
                <a:solidFill>
                  <a:srgbClr val="000099"/>
                </a:solidFill>
              </a:rPr>
              <a:t>Comma 4 </a:t>
            </a:r>
          </a:p>
          <a:p>
            <a:pPr algn="just">
              <a:defRPr/>
            </a:pPr>
            <a:r>
              <a:rPr lang="it-IT" sz="2400" dirty="0" smtClean="0">
                <a:solidFill>
                  <a:schemeClr val="tx2"/>
                </a:solidFill>
              </a:rPr>
              <a:t>Le </a:t>
            </a:r>
            <a:r>
              <a:rPr lang="it-IT" sz="2400" dirty="0">
                <a:solidFill>
                  <a:schemeClr val="tx2"/>
                </a:solidFill>
              </a:rPr>
              <a:t>azioni … sono dirette anche a evidenziare le aree di miglioramento organizzativo e gestionale delle istituzioni scolastiche </a:t>
            </a:r>
            <a:r>
              <a:rPr lang="it-IT" sz="2400" b="1" dirty="0">
                <a:solidFill>
                  <a:schemeClr val="tx2"/>
                </a:solidFill>
              </a:rPr>
              <a:t>riconducibili al dirigente </a:t>
            </a:r>
            <a:r>
              <a:rPr lang="it-IT" sz="2400" b="1" dirty="0" smtClean="0">
                <a:solidFill>
                  <a:schemeClr val="tx2"/>
                </a:solidFill>
              </a:rPr>
              <a:t>scolastico, </a:t>
            </a:r>
            <a:r>
              <a:rPr lang="it-IT" sz="2400" dirty="0" smtClean="0">
                <a:solidFill>
                  <a:schemeClr val="tx2"/>
                </a:solidFill>
              </a:rPr>
              <a:t>ai fini della valutazione dei risultati della sua azione dirigenziale secondo quanto previsto dall’articolo 25 del decreto legislativo 30 marzo 2001, n. 165, e successive modificazioni, e dal contratto collettivo nazionale di lavoro.</a:t>
            </a:r>
            <a:endParaRPr lang="it-IT" sz="2400" dirty="0">
              <a:solidFill>
                <a:srgbClr val="000099"/>
              </a:solidFill>
            </a:endParaRPr>
          </a:p>
        </p:txBody>
      </p:sp>
      <p:sp>
        <p:nvSpPr>
          <p:cNvPr id="5" name="Freccia in giù 4"/>
          <p:cNvSpPr/>
          <p:nvPr/>
        </p:nvSpPr>
        <p:spPr>
          <a:xfrm>
            <a:off x="4211960" y="2780928"/>
            <a:ext cx="647700" cy="554038"/>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extLst>
      <p:ext uri="{BB962C8B-B14F-4D97-AF65-F5344CB8AC3E}">
        <p14:creationId xmlns:p14="http://schemas.microsoft.com/office/powerpoint/2010/main" val="3457155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836712"/>
            <a:ext cx="7993063" cy="2000548"/>
          </a:xfrm>
          <a:prstGeom prst="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it-IT" sz="2400" b="1" dirty="0" smtClean="0">
                <a:solidFill>
                  <a:schemeClr val="bg1"/>
                </a:solidFill>
              </a:rPr>
              <a:t>DPR 80/2013, art</a:t>
            </a:r>
            <a:r>
              <a:rPr lang="it-IT" sz="2400" b="1" dirty="0">
                <a:solidFill>
                  <a:schemeClr val="bg1"/>
                </a:solidFill>
              </a:rPr>
              <a:t>. 6: procedimento di valutazione</a:t>
            </a:r>
          </a:p>
          <a:p>
            <a:pPr algn="ctr" fontAlgn="auto">
              <a:spcBef>
                <a:spcPts val="0"/>
              </a:spcBef>
              <a:spcAft>
                <a:spcPts val="0"/>
              </a:spcAft>
              <a:defRPr/>
            </a:pPr>
            <a:endParaRPr lang="it-IT" sz="2000" b="1" dirty="0">
              <a:solidFill>
                <a:schemeClr val="bg1"/>
              </a:solidFill>
            </a:endParaRPr>
          </a:p>
          <a:p>
            <a:pPr marL="514350" indent="-514350" algn="just" fontAlgn="auto">
              <a:spcBef>
                <a:spcPts val="0"/>
              </a:spcBef>
              <a:spcAft>
                <a:spcPts val="0"/>
              </a:spcAft>
              <a:buFontTx/>
              <a:buAutoNum type="alphaLcPeriod"/>
              <a:defRPr/>
            </a:pPr>
            <a:r>
              <a:rPr lang="it-IT" sz="2000" b="1" u="sng" dirty="0">
                <a:solidFill>
                  <a:schemeClr val="bg1"/>
                </a:solidFill>
              </a:rPr>
              <a:t>Autovalutazione delle istituzioni scolastiche (R.A.)</a:t>
            </a:r>
          </a:p>
          <a:p>
            <a:pPr marL="514350" indent="-514350" algn="just" fontAlgn="auto">
              <a:spcBef>
                <a:spcPts val="0"/>
              </a:spcBef>
              <a:spcAft>
                <a:spcPts val="0"/>
              </a:spcAft>
              <a:buFontTx/>
              <a:buAutoNum type="alphaLcPeriod"/>
              <a:defRPr/>
            </a:pPr>
            <a:r>
              <a:rPr lang="it-IT" sz="2000" dirty="0">
                <a:solidFill>
                  <a:schemeClr val="bg1"/>
                </a:solidFill>
              </a:rPr>
              <a:t>Valutazione esterna</a:t>
            </a:r>
          </a:p>
          <a:p>
            <a:pPr marL="514350" indent="-514350" algn="just" fontAlgn="auto">
              <a:spcBef>
                <a:spcPts val="0"/>
              </a:spcBef>
              <a:spcAft>
                <a:spcPts val="0"/>
              </a:spcAft>
              <a:buFontTx/>
              <a:buAutoNum type="alphaLcPeriod"/>
              <a:defRPr/>
            </a:pPr>
            <a:r>
              <a:rPr lang="it-IT" sz="2000" dirty="0">
                <a:solidFill>
                  <a:schemeClr val="bg1"/>
                </a:solidFill>
              </a:rPr>
              <a:t>Azioni di  miglioramento</a:t>
            </a:r>
          </a:p>
          <a:p>
            <a:pPr marL="514350" indent="-514350" algn="just" fontAlgn="auto">
              <a:spcBef>
                <a:spcPts val="0"/>
              </a:spcBef>
              <a:spcAft>
                <a:spcPts val="0"/>
              </a:spcAft>
              <a:buFontTx/>
              <a:buAutoNum type="alphaLcPeriod"/>
              <a:defRPr/>
            </a:pPr>
            <a:r>
              <a:rPr lang="it-IT" sz="2000" dirty="0">
                <a:solidFill>
                  <a:schemeClr val="bg1"/>
                </a:solidFill>
              </a:rPr>
              <a:t>Rendicontazione sociale</a:t>
            </a:r>
          </a:p>
        </p:txBody>
      </p:sp>
      <p:sp>
        <p:nvSpPr>
          <p:cNvPr id="4" name="CasellaDiTesto 3"/>
          <p:cNvSpPr txBox="1"/>
          <p:nvPr/>
        </p:nvSpPr>
        <p:spPr>
          <a:xfrm>
            <a:off x="228600" y="3505200"/>
            <a:ext cx="8763000"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fontAlgn="auto">
              <a:spcBef>
                <a:spcPts val="0"/>
              </a:spcBef>
              <a:spcAft>
                <a:spcPts val="0"/>
              </a:spcAft>
              <a:defRPr/>
            </a:pPr>
            <a:r>
              <a:rPr lang="it-IT" sz="2400" b="1" dirty="0" smtClean="0">
                <a:solidFill>
                  <a:schemeClr val="tx2"/>
                </a:solidFill>
              </a:rPr>
              <a:t>Comma 5 </a:t>
            </a:r>
          </a:p>
          <a:p>
            <a:pPr algn="just">
              <a:defRPr/>
            </a:pPr>
            <a:r>
              <a:rPr lang="it-IT" sz="2400" dirty="0" smtClean="0">
                <a:solidFill>
                  <a:schemeClr val="tx2"/>
                </a:solidFill>
              </a:rPr>
              <a:t>I piani di miglioramento, con i risultati conseguiti dalle singole istituzioni scolastiche, sono comunicati </a:t>
            </a:r>
            <a:r>
              <a:rPr lang="it-IT" sz="2400" b="1" dirty="0" smtClean="0">
                <a:solidFill>
                  <a:schemeClr val="tx2"/>
                </a:solidFill>
              </a:rPr>
              <a:t>al direttore generale del competente Ufficio scolastico regionale, che ne tiene conto ai fini della individuazione degli obiettivi da assegnare al dirigente scolastico </a:t>
            </a:r>
            <a:r>
              <a:rPr lang="it-IT" sz="2400" dirty="0" smtClean="0">
                <a:solidFill>
                  <a:schemeClr val="tx2"/>
                </a:solidFill>
              </a:rPr>
              <a:t>in sede di conferimento del successivo incarico e della valutazione di cui al comma 4.</a:t>
            </a:r>
            <a:endParaRPr lang="it-IT" sz="2400" i="1" dirty="0">
              <a:solidFill>
                <a:schemeClr val="tx2"/>
              </a:solidFill>
            </a:endParaRPr>
          </a:p>
        </p:txBody>
      </p:sp>
      <p:sp>
        <p:nvSpPr>
          <p:cNvPr id="5" name="Freccia in giù 4"/>
          <p:cNvSpPr/>
          <p:nvPr/>
        </p:nvSpPr>
        <p:spPr>
          <a:xfrm>
            <a:off x="4211960" y="2780928"/>
            <a:ext cx="647700" cy="648072"/>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extLst>
      <p:ext uri="{BB962C8B-B14F-4D97-AF65-F5344CB8AC3E}">
        <p14:creationId xmlns:p14="http://schemas.microsoft.com/office/powerpoint/2010/main" val="4057869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lstStyle/>
          <a:p>
            <a:pPr algn="l"/>
            <a:r>
              <a:rPr lang="it-IT" b="1" dirty="0" smtClean="0">
                <a:solidFill>
                  <a:schemeClr val="accent2">
                    <a:lumMod val="75000"/>
                  </a:schemeClr>
                </a:solidFill>
              </a:rPr>
              <a:t>GLI OBIETTIVI</a:t>
            </a:r>
          </a:p>
          <a:p>
            <a:pPr algn="l"/>
            <a:r>
              <a:rPr lang="it-IT" dirty="0">
                <a:solidFill>
                  <a:srgbClr val="002060"/>
                </a:solidFill>
              </a:rPr>
              <a:t>La valutazione della dirigenza scolastica è finalizzata alla valorizzazione e al miglioramento professionale dei Dirigenti, nella prospettiva del progressivo incremento della qualità del servizio scolastico e in coerenza con il Sistema Nazionale di Valutazione</a:t>
            </a:r>
            <a:endParaRPr lang="it-IT" b="1" dirty="0" smtClean="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040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lstStyle/>
          <a:p>
            <a:pPr algn="l"/>
            <a:r>
              <a:rPr lang="it-IT" b="1" dirty="0" smtClean="0">
                <a:solidFill>
                  <a:schemeClr val="accent2">
                    <a:lumMod val="75000"/>
                  </a:schemeClr>
                </a:solidFill>
              </a:rPr>
              <a:t>QUALE VALUTAZIONE DEL DS</a:t>
            </a:r>
          </a:p>
          <a:p>
            <a:pPr algn="l"/>
            <a:r>
              <a:rPr lang="it-IT" i="1" dirty="0" smtClean="0">
                <a:solidFill>
                  <a:srgbClr val="002060"/>
                </a:solidFill>
              </a:rPr>
              <a:t>Nell’individuazione degli indicatori per la valutazione del dirigente scolastico si tiene conto del </a:t>
            </a:r>
            <a:r>
              <a:rPr lang="it-IT" b="1" i="1" u="sng" dirty="0" smtClean="0">
                <a:solidFill>
                  <a:srgbClr val="002060"/>
                </a:solidFill>
              </a:rPr>
              <a:t>contributo</a:t>
            </a:r>
            <a:r>
              <a:rPr lang="it-IT" i="1" dirty="0" smtClean="0">
                <a:solidFill>
                  <a:srgbClr val="002060"/>
                </a:solidFill>
              </a:rPr>
              <a:t> del dirigente al perseguimento dei risultati per il miglioramento del servizio scolastico previsti nel rapporto di autovalutazione (COMMA 93 LEGGE 107)</a:t>
            </a:r>
            <a:endParaRPr lang="it-IT" b="1" dirty="0" smtClean="0">
              <a:solidFill>
                <a:srgbClr val="002060"/>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141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7"/>
            <a:ext cx="8062664" cy="576064"/>
          </a:xfrm>
        </p:spPr>
        <p:txBody>
          <a:bodyPr>
            <a:normAutofit fontScale="90000"/>
          </a:bodyPr>
          <a:lstStyle/>
          <a:p>
            <a:r>
              <a:rPr lang="it-IT" sz="3200" dirty="0" smtClean="0">
                <a:solidFill>
                  <a:srgbClr val="0070C0"/>
                </a:solidFill>
              </a:rPr>
              <a:t>La Valutazione dei Dirigenti Scolastici</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fontScale="62500" lnSpcReduction="20000"/>
          </a:bodyPr>
          <a:lstStyle/>
          <a:p>
            <a:pPr algn="l"/>
            <a:r>
              <a:rPr lang="it-IT" sz="4500" b="1" dirty="0" smtClean="0">
                <a:solidFill>
                  <a:schemeClr val="accent2">
                    <a:lumMod val="75000"/>
                  </a:schemeClr>
                </a:solidFill>
              </a:rPr>
              <a:t>I CRITERI GENERALI (COMMA 93)</a:t>
            </a:r>
          </a:p>
          <a:p>
            <a:pPr algn="l"/>
            <a:endParaRPr lang="it-IT" b="1" dirty="0" smtClean="0">
              <a:solidFill>
                <a:schemeClr val="accent2">
                  <a:lumMod val="75000"/>
                </a:schemeClr>
              </a:solidFill>
            </a:endParaRPr>
          </a:p>
          <a:p>
            <a:pPr marL="514350" indent="-514350" algn="l">
              <a:buFont typeface="+mj-lt"/>
              <a:buAutoNum type="alphaUcPeriod"/>
            </a:pPr>
            <a:r>
              <a:rPr lang="it-IT" b="1" dirty="0" smtClean="0">
                <a:solidFill>
                  <a:srgbClr val="002060"/>
                </a:solidFill>
              </a:rPr>
              <a:t>competenze </a:t>
            </a:r>
            <a:r>
              <a:rPr lang="it-IT" b="1" dirty="0">
                <a:solidFill>
                  <a:srgbClr val="002060"/>
                </a:solidFill>
              </a:rPr>
              <a:t>gestionali ed organizzative </a:t>
            </a:r>
            <a:r>
              <a:rPr lang="it-IT" dirty="0">
                <a:solidFill>
                  <a:srgbClr val="002060"/>
                </a:solidFill>
              </a:rPr>
              <a:t>finalizzate al raggiungimento dei risultati, correttezza, trasparenza, efficienza ed efficacia dell’azione dirigenziale, in relazione agli obiettivi assegnati nell’incarico </a:t>
            </a:r>
            <a:r>
              <a:rPr lang="it-IT" dirty="0" smtClean="0">
                <a:solidFill>
                  <a:srgbClr val="002060"/>
                </a:solidFill>
              </a:rPr>
              <a:t>triennale;</a:t>
            </a:r>
          </a:p>
          <a:p>
            <a:pPr marL="514350" indent="-514350" algn="l">
              <a:buFont typeface="+mj-lt"/>
              <a:buAutoNum type="alphaUcPeriod"/>
            </a:pPr>
            <a:r>
              <a:rPr lang="it-IT" b="1" dirty="0" smtClean="0">
                <a:solidFill>
                  <a:srgbClr val="002060"/>
                </a:solidFill>
              </a:rPr>
              <a:t>valorizzazione </a:t>
            </a:r>
            <a:r>
              <a:rPr lang="it-IT" b="1" dirty="0">
                <a:solidFill>
                  <a:srgbClr val="002060"/>
                </a:solidFill>
              </a:rPr>
              <a:t>dell’impegno e dei meriti professionali del personale dell’istituto</a:t>
            </a:r>
            <a:r>
              <a:rPr lang="it-IT" dirty="0">
                <a:solidFill>
                  <a:srgbClr val="002060"/>
                </a:solidFill>
              </a:rPr>
              <a:t>, sotto il profilo individuale e negli ambiti </a:t>
            </a:r>
            <a:r>
              <a:rPr lang="it-IT" dirty="0" smtClean="0">
                <a:solidFill>
                  <a:srgbClr val="002060"/>
                </a:solidFill>
              </a:rPr>
              <a:t>collegiali;</a:t>
            </a:r>
          </a:p>
          <a:p>
            <a:pPr marL="514350" indent="-514350" algn="l">
              <a:buFont typeface="+mj-lt"/>
              <a:buAutoNum type="alphaUcPeriod"/>
            </a:pPr>
            <a:r>
              <a:rPr lang="it-IT" b="1" dirty="0" smtClean="0">
                <a:solidFill>
                  <a:srgbClr val="002060"/>
                </a:solidFill>
              </a:rPr>
              <a:t>apprezzamento </a:t>
            </a:r>
            <a:r>
              <a:rPr lang="it-IT" b="1" dirty="0">
                <a:solidFill>
                  <a:srgbClr val="002060"/>
                </a:solidFill>
              </a:rPr>
              <a:t>dell’operato </a:t>
            </a:r>
            <a:r>
              <a:rPr lang="it-IT" dirty="0">
                <a:solidFill>
                  <a:srgbClr val="002060"/>
                </a:solidFill>
              </a:rPr>
              <a:t>all’interno della comunità professionale e sociale; </a:t>
            </a:r>
            <a:endParaRPr lang="it-IT" dirty="0" smtClean="0">
              <a:solidFill>
                <a:srgbClr val="002060"/>
              </a:solidFill>
            </a:endParaRPr>
          </a:p>
          <a:p>
            <a:pPr marL="514350" indent="-514350" algn="l">
              <a:buFont typeface="+mj-lt"/>
              <a:buAutoNum type="alphaUcPeriod"/>
            </a:pPr>
            <a:r>
              <a:rPr lang="it-IT" b="1" dirty="0" smtClean="0">
                <a:solidFill>
                  <a:srgbClr val="002060"/>
                </a:solidFill>
              </a:rPr>
              <a:t>contributo </a:t>
            </a:r>
            <a:r>
              <a:rPr lang="it-IT" b="1" dirty="0">
                <a:solidFill>
                  <a:srgbClr val="002060"/>
                </a:solidFill>
              </a:rPr>
              <a:t>al miglioramento </a:t>
            </a:r>
            <a:r>
              <a:rPr lang="it-IT" dirty="0">
                <a:solidFill>
                  <a:srgbClr val="002060"/>
                </a:solidFill>
              </a:rPr>
              <a:t>del successo formativo e scolastico degli studenti e dei processi organizzativi e didattici, nell’ambito dei sistemi di autovalutazione, valutazione e rendicontazione </a:t>
            </a:r>
            <a:r>
              <a:rPr lang="it-IT" dirty="0" smtClean="0">
                <a:solidFill>
                  <a:srgbClr val="002060"/>
                </a:solidFill>
              </a:rPr>
              <a:t>sociale;</a:t>
            </a:r>
          </a:p>
          <a:p>
            <a:pPr marL="514350" indent="-514350" algn="l">
              <a:buFont typeface="+mj-lt"/>
              <a:buAutoNum type="alphaUcPeriod"/>
            </a:pPr>
            <a:r>
              <a:rPr lang="it-IT" b="1" dirty="0" smtClean="0">
                <a:solidFill>
                  <a:srgbClr val="002060"/>
                </a:solidFill>
              </a:rPr>
              <a:t>direzione </a:t>
            </a:r>
            <a:r>
              <a:rPr lang="it-IT" b="1" dirty="0">
                <a:solidFill>
                  <a:srgbClr val="002060"/>
                </a:solidFill>
              </a:rPr>
              <a:t>unitaria della scuola, promozione della partecipazione </a:t>
            </a:r>
            <a:r>
              <a:rPr lang="it-IT" dirty="0">
                <a:solidFill>
                  <a:srgbClr val="002060"/>
                </a:solidFill>
              </a:rPr>
              <a:t>e della collaborazione tra le diverse componenti della comunità scolastica, dei rapporti con il contesto sociale e nella rete di scuole.</a:t>
            </a:r>
          </a:p>
          <a:p>
            <a:pPr marL="514350" indent="-514350" algn="l">
              <a:buFont typeface="+mj-lt"/>
              <a:buAutoNum type="alphaUcPeriod"/>
            </a:pPr>
            <a:endParaRPr lang="it-IT" b="1" dirty="0" smtClean="0">
              <a:solidFill>
                <a:schemeClr val="accent2">
                  <a:lumMod val="75000"/>
                </a:schemeClr>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5435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045386"/>
            <a:ext cx="8062664" cy="1303493"/>
          </a:xfrm>
        </p:spPr>
        <p:txBody>
          <a:bodyPr>
            <a:normAutofit/>
          </a:bodyPr>
          <a:lstStyle/>
          <a:p>
            <a:r>
              <a:rPr lang="it-IT" sz="3200" dirty="0" smtClean="0">
                <a:solidFill>
                  <a:srgbClr val="0070C0"/>
                </a:solidFill>
              </a:rPr>
              <a:t>La Valutazione dei Dirigenti Scolastici</a:t>
            </a:r>
            <a:br>
              <a:rPr lang="it-IT" sz="3200" dirty="0" smtClean="0">
                <a:solidFill>
                  <a:srgbClr val="0070C0"/>
                </a:solidFill>
              </a:rPr>
            </a:br>
            <a:r>
              <a:rPr lang="it-IT" sz="3200" dirty="0" smtClean="0">
                <a:solidFill>
                  <a:srgbClr val="0070C0"/>
                </a:solidFill>
              </a:rPr>
              <a:t>La legge provinciale 14/2016</a:t>
            </a:r>
            <a:endParaRPr lang="it-IT" sz="3200" dirty="0">
              <a:solidFill>
                <a:srgbClr val="0070C0"/>
              </a:solidFill>
            </a:endParaRPr>
          </a:p>
        </p:txBody>
      </p:sp>
      <p:sp>
        <p:nvSpPr>
          <p:cNvPr id="3" name="Sottotitolo 2"/>
          <p:cNvSpPr>
            <a:spLocks noGrp="1"/>
          </p:cNvSpPr>
          <p:nvPr>
            <p:ph type="subTitle" idx="1"/>
          </p:nvPr>
        </p:nvSpPr>
        <p:spPr>
          <a:xfrm>
            <a:off x="611560" y="1772816"/>
            <a:ext cx="8208912" cy="4320479"/>
          </a:xfrm>
        </p:spPr>
        <p:txBody>
          <a:bodyPr>
            <a:normAutofit/>
          </a:bodyPr>
          <a:lstStyle/>
          <a:p>
            <a:pPr algn="l"/>
            <a:endParaRPr lang="it-IT" sz="4500" b="1" dirty="0" smtClean="0">
              <a:solidFill>
                <a:schemeClr val="accent2">
                  <a:lumMod val="75000"/>
                </a:schemeClr>
              </a:solidFill>
            </a:endParaRPr>
          </a:p>
          <a:p>
            <a:pPr algn="l"/>
            <a:endParaRPr lang="it-IT" sz="4500" b="1" dirty="0" smtClean="0">
              <a:solidFill>
                <a:schemeClr val="accent2">
                  <a:lumMod val="75000"/>
                </a:schemeClr>
              </a:solidFill>
            </a:endParaRPr>
          </a:p>
          <a:p>
            <a:pPr algn="l"/>
            <a:endParaRPr lang="it-IT" b="1" dirty="0" smtClean="0">
              <a:solidFill>
                <a:schemeClr val="accent2">
                  <a:lumMod val="75000"/>
                </a:schemeClr>
              </a:solidFill>
            </a:endParaRPr>
          </a:p>
        </p:txBody>
      </p:sp>
      <p:pic>
        <p:nvPicPr>
          <p:cNvPr id="5" name="Picture 7" descr="Logo_Snv_AltaRes_Bitma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325307"/>
            <a:ext cx="3168352" cy="720080"/>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467544" y="2492897"/>
            <a:ext cx="8424936" cy="3416320"/>
          </a:xfrm>
          <a:prstGeom prst="rect">
            <a:avLst/>
          </a:prstGeom>
        </p:spPr>
        <p:txBody>
          <a:bodyPr wrap="square">
            <a:spAutoFit/>
          </a:bodyPr>
          <a:lstStyle/>
          <a:p>
            <a:r>
              <a:rPr lang="it-IT" dirty="0" smtClean="0"/>
              <a:t> </a:t>
            </a:r>
            <a:r>
              <a:rPr lang="it-IT" dirty="0"/>
              <a:t>Nell’individuazione degli indicatori per la valutazione sono da considerare i seguenti ambiti:</a:t>
            </a:r>
          </a:p>
          <a:p>
            <a:pPr marL="285750" lvl="0" indent="-285750">
              <a:buFont typeface="Arial" panose="020B0604020202020204" pitchFamily="34" charset="0"/>
              <a:buChar char="•"/>
            </a:pPr>
            <a:r>
              <a:rPr lang="it-IT" sz="2000" b="1" dirty="0"/>
              <a:t>competenze gestionali ed organizzative;</a:t>
            </a:r>
          </a:p>
          <a:p>
            <a:pPr marL="285750" lvl="0" indent="-285750">
              <a:buFont typeface="Arial" panose="020B0604020202020204" pitchFamily="34" charset="0"/>
              <a:buChar char="•"/>
            </a:pPr>
            <a:r>
              <a:rPr lang="it-IT" sz="2000" b="1" dirty="0"/>
              <a:t>competenze nell’ambito della gestione e dello sviluppo del personale;</a:t>
            </a:r>
          </a:p>
          <a:p>
            <a:pPr marL="285750" lvl="0" indent="-285750">
              <a:buFont typeface="Arial" panose="020B0604020202020204" pitchFamily="34" charset="0"/>
              <a:buChar char="•"/>
            </a:pPr>
            <a:r>
              <a:rPr lang="it-IT" sz="2000" b="1" dirty="0"/>
              <a:t>contributo al miglioramento del successo formativo e scolastico degli alunni e delle alunne;</a:t>
            </a:r>
          </a:p>
          <a:p>
            <a:pPr marL="285750" lvl="0" indent="-285750">
              <a:buFont typeface="Arial" panose="020B0604020202020204" pitchFamily="34" charset="0"/>
              <a:buChar char="•"/>
            </a:pPr>
            <a:r>
              <a:rPr lang="it-IT" sz="2000" b="1" dirty="0"/>
              <a:t>promozione della partecipazione e della collaborazione tra le diverse componenti della comunità scolastica e dei rapporti con il contesto sociale e territoriale;</a:t>
            </a:r>
          </a:p>
          <a:p>
            <a:pPr marL="285750" lvl="0" indent="-285750">
              <a:buFont typeface="Arial" panose="020B0604020202020204" pitchFamily="34" charset="0"/>
              <a:buChar char="•"/>
            </a:pPr>
            <a:r>
              <a:rPr lang="it-IT" sz="2000" b="1" dirty="0"/>
              <a:t>processi e misure di miglioramento conseguenti alla valutazione interna ed esterna.</a:t>
            </a:r>
          </a:p>
        </p:txBody>
      </p:sp>
    </p:spTree>
    <p:extLst>
      <p:ext uri="{BB962C8B-B14F-4D97-AF65-F5344CB8AC3E}">
        <p14:creationId xmlns:p14="http://schemas.microsoft.com/office/powerpoint/2010/main" val="2795513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2580</Words>
  <Application>Microsoft Office PowerPoint</Application>
  <PresentationFormat>On-screen Show (4:3)</PresentationFormat>
  <Paragraphs>242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Tema di Office</vt:lpstr>
      <vt:lpstr>La Valutazione dei Dirigenti Scolastici</vt:lpstr>
      <vt:lpstr>La Valutazione dei Dirigenti Scolastici</vt:lpstr>
      <vt:lpstr>PowerPoint Presentation</vt:lpstr>
      <vt:lpstr>PowerPoint Presentation</vt:lpstr>
      <vt:lpstr>PowerPoint Presentation</vt:lpstr>
      <vt:lpstr>La Valutazione dei Dirigenti Scolastici</vt:lpstr>
      <vt:lpstr>La Valutazione dei Dirigenti Scolastici</vt:lpstr>
      <vt:lpstr>La Valutazione dei Dirigenti Scolastici</vt:lpstr>
      <vt:lpstr>La Valutazione dei Dirigenti Scolastici La legge provinciale 14/2016</vt:lpstr>
      <vt:lpstr>La Valutazione dei Dirigenti Scolastici</vt:lpstr>
      <vt:lpstr>La Valutazione dei Dirigenti Scolastici</vt:lpstr>
      <vt:lpstr>La Valutazione dei Dirigenti Scolastici</vt:lpstr>
      <vt:lpstr>La Valutazione dei Dirigenti Scolastici</vt:lpstr>
      <vt:lpstr>La Valutazione dei Dirigenti Scolastici</vt:lpstr>
      <vt:lpstr>La Valutazione dei Dirigenti Scolastici</vt:lpstr>
      <vt:lpstr>La Valutazione dei Dirigenti Scolastici</vt:lpstr>
      <vt:lpstr>La Valutazione dei Dirigenti Scolastici</vt:lpstr>
      <vt:lpstr>LE DIMENSIONI VALUTATIVE E GLI STRUMENTI</vt:lpstr>
      <vt:lpstr>LE DIMENSIONI PROFESSIONALI  E I «PESI»</vt:lpstr>
      <vt:lpstr>LA DOCUMENTAZIONE A SUPPORTO</vt:lpstr>
      <vt:lpstr>La Valutazione dei Dirigenti Scolastici</vt:lpstr>
      <vt:lpstr>La Valutazione dei Dirigenti Scolastici</vt:lpstr>
      <vt:lpstr>La Valutazione dei Dirigenti Scolastici</vt:lpstr>
      <vt:lpstr>La Valutazione dei Dirigenti Scolastici</vt:lpstr>
      <vt:lpstr>La Valutazione dei Dirigenti Scolastici</vt:lpstr>
      <vt:lpstr>La Valutazione dei Dirigenti Scolastici</vt:lpstr>
      <vt:lpstr>La Valutazione dei Dirigenti Scolastici</vt:lpstr>
      <vt:lpstr>La Valutazione dei Dirigenti Scolastici</vt:lpstr>
      <vt:lpstr>La Valutazione dei Dirigenti Scolastici</vt:lpstr>
      <vt:lpstr>IL CRONOPROGRAMMA 2016/2017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Valutazione dei Dirigenti Scolastici</dc:title>
  <dc:creator>MIUR</dc:creator>
  <cp:lastModifiedBy>Falanga Mario (P)</cp:lastModifiedBy>
  <cp:revision>23</cp:revision>
  <dcterms:created xsi:type="dcterms:W3CDTF">2016-10-05T10:37:58Z</dcterms:created>
  <dcterms:modified xsi:type="dcterms:W3CDTF">2016-12-03T08:19:26Z</dcterms:modified>
</cp:coreProperties>
</file>