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7818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Foglio_di_lavoro_di_Microsoft_Excel11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lrMapOvr bg1="lt1" tx1="dk1" bg2="lt2" tx2="dk2" accent1="accent1" accent2="accent2" accent3="accent3" accent4="accent4" accent5="accent5" accent6="accent6" hlink="hlink" folHlink="folHlink"/>
  <c:chart>
    <c:view3D>
      <c:rotX val="30"/>
      <c:rotY val="220"/>
      <c:perspective val="60"/>
    </c:view3D>
    <c:plotArea>
      <c:layout>
        <c:manualLayout>
          <c:layoutTarget val="inner"/>
          <c:xMode val="edge"/>
          <c:yMode val="edge"/>
          <c:x val="0.17785070085722057"/>
          <c:y val="0.20898949412506604"/>
          <c:w val="0.63468429250435365"/>
          <c:h val="0.6098047008861300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3349603069405935"/>
                  <c:y val="4.306563746438190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baseline="0" dirty="0"/>
                      <a:t>LICEI %</a:t>
                    </a:r>
                    <a:r>
                      <a:rPr lang="en-US" sz="1600" b="1" dirty="0"/>
                      <a:t> </a:t>
                    </a:r>
                  </a:p>
                  <a:p>
                    <a:r>
                      <a:rPr lang="en-US" sz="2000" b="1" dirty="0" smtClean="0"/>
                      <a:t>46,6</a:t>
                    </a:r>
                    <a:endParaRPr lang="en-US" sz="2000" dirty="0"/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8.3093627660732999E-2"/>
                  <c:y val="-7.8522574174074669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baseline="0" dirty="0"/>
                      <a:t>ISTRUZIONE TECNICA E PROFESSIONALE </a:t>
                    </a:r>
                    <a:r>
                      <a:rPr lang="en-US" sz="2000" b="1" dirty="0" smtClean="0"/>
                      <a:t>53,4 </a:t>
                    </a:r>
                    <a:r>
                      <a:rPr lang="en-US" sz="2000" b="1" dirty="0"/>
                      <a:t>%</a:t>
                    </a:r>
                    <a:endParaRPr lang="en-US" sz="2000" dirty="0"/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600" b="1" baseline="0"/>
                </a:pPr>
                <a:endParaRPr lang="it-IT"/>
              </a:p>
            </c:txPr>
            <c:showVal val="1"/>
            <c:showCatName val="1"/>
            <c:showPercent val="1"/>
            <c:showLeaderLines val="1"/>
          </c:dLbls>
          <c:cat>
            <c:strRef>
              <c:f>Foglio1!$B$2:$C$2</c:f>
              <c:strCache>
                <c:ptCount val="2"/>
                <c:pt idx="0">
                  <c:v>LICEI</c:v>
                </c:pt>
                <c:pt idx="1">
                  <c:v>ISTRUZIONE TECNICA E PROFESSIONALE</c:v>
                </c:pt>
              </c:strCache>
            </c:strRef>
          </c:cat>
          <c:val>
            <c:numRef>
              <c:f>Foglio1!$B$3:$C$3</c:f>
              <c:numCache>
                <c:formatCode>General</c:formatCode>
                <c:ptCount val="2"/>
                <c:pt idx="0">
                  <c:v>47.4</c:v>
                </c:pt>
                <c:pt idx="1">
                  <c:v>52.6</c:v>
                </c:pt>
              </c:numCache>
            </c:numRef>
          </c:val>
        </c:ser>
      </c:pie3DChart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zero"/>
  </c:chart>
  <c:spPr>
    <a:gradFill>
      <a:gsLst>
        <a:gs pos="0">
          <a:schemeClr val="accent1">
            <a:tint val="66000"/>
            <a:satMod val="160000"/>
          </a:schemeClr>
        </a:gs>
        <a:gs pos="23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2"/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0.11979</cdr:x>
      <cdr:y>0.04514</cdr:y>
    </cdr:from>
    <cdr:to>
      <cdr:x>0.88854</cdr:x>
      <cdr:y>0.17014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547688" y="123825"/>
          <a:ext cx="3514725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400" b="1" dirty="0"/>
            <a:t>RIPARTIZIONE ISCRITTI  </a:t>
          </a:r>
          <a:r>
            <a:rPr lang="it-IT" sz="1400" b="1" dirty="0" smtClean="0"/>
            <a:t>ALLE CLASSI PRIME DELLA SCUOLA SECONDARIA DI II GRADO IN </a:t>
          </a:r>
          <a:r>
            <a:rPr lang="it-IT" sz="1400" b="1" dirty="0"/>
            <a:t>PERCENTUALE A.S. 2012/2013</a:t>
          </a:r>
        </a:p>
      </cdr:txBody>
    </cdr:sp>
  </cdr:relSizeAnchor>
  <cdr:relSizeAnchor xmlns:cdr="http://schemas.openxmlformats.org/drawingml/2006/chartDrawing">
    <cdr:from>
      <cdr:x>0.49505</cdr:x>
      <cdr:y>0.38028</cdr:y>
    </cdr:from>
    <cdr:to>
      <cdr:x>0.59406</cdr:x>
      <cdr:y>0.61972</cdr:y>
    </cdr:to>
    <cdr:cxnSp macro="">
      <cdr:nvCxnSpPr>
        <cdr:cNvPr id="4" name="Connettore 1 3"/>
        <cdr:cNvCxnSpPr/>
      </cdr:nvCxnSpPr>
      <cdr:spPr>
        <a:xfrm xmlns:a="http://schemas.openxmlformats.org/drawingml/2006/main">
          <a:off x="3600400" y="1944216"/>
          <a:ext cx="720080" cy="12241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0.58416</cdr:x>
      <cdr:y>0.3662</cdr:y>
    </cdr:from>
    <cdr:to>
      <cdr:x>0.73268</cdr:x>
      <cdr:y>0.47887</cdr:y>
    </cdr:to>
    <cdr:sp macro="" textlink="">
      <cdr:nvSpPr>
        <cdr:cNvPr id="8" name="CasellaDiTesto 7"/>
        <cdr:cNvSpPr txBox="1"/>
      </cdr:nvSpPr>
      <cdr:spPr>
        <a:xfrm xmlns:a="http://schemas.openxmlformats.org/drawingml/2006/main">
          <a:off x="4248472" y="1872208"/>
          <a:ext cx="1080158" cy="576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dirty="0" smtClean="0">
              <a:solidFill>
                <a:schemeClr val="bg1"/>
              </a:solidFill>
            </a:rPr>
            <a:t>ISTRUZIONE </a:t>
          </a:r>
        </a:p>
        <a:p xmlns:a="http://schemas.openxmlformats.org/drawingml/2006/main">
          <a:pPr algn="ctr"/>
          <a:r>
            <a:rPr lang="it-IT" dirty="0" smtClean="0">
              <a:solidFill>
                <a:schemeClr val="bg1"/>
              </a:solidFill>
            </a:rPr>
            <a:t>TECNICA 32 %</a:t>
          </a:r>
          <a:endParaRPr lang="it-IT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0.34653</cdr:x>
      <cdr:y>0.46479</cdr:y>
    </cdr:from>
    <cdr:to>
      <cdr:x>0.52475</cdr:x>
      <cdr:y>0.61972</cdr:y>
    </cdr:to>
    <cdr:sp macro="" textlink="">
      <cdr:nvSpPr>
        <cdr:cNvPr id="9" name="CasellaDiTesto 8"/>
        <cdr:cNvSpPr txBox="1"/>
      </cdr:nvSpPr>
      <cdr:spPr>
        <a:xfrm xmlns:a="http://schemas.openxmlformats.org/drawingml/2006/main">
          <a:off x="2520280" y="2376264"/>
          <a:ext cx="1296160" cy="7920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dirty="0" smtClean="0">
              <a:solidFill>
                <a:schemeClr val="bg1"/>
              </a:solidFill>
            </a:rPr>
            <a:t>ISTRUZIONE </a:t>
          </a:r>
        </a:p>
        <a:p xmlns:a="http://schemas.openxmlformats.org/drawingml/2006/main">
          <a:pPr algn="ctr"/>
          <a:r>
            <a:rPr lang="it-IT" dirty="0" smtClean="0">
              <a:solidFill>
                <a:schemeClr val="bg1"/>
              </a:solidFill>
            </a:rPr>
            <a:t>PROFESSIONALE</a:t>
          </a:r>
        </a:p>
        <a:p xmlns:a="http://schemas.openxmlformats.org/drawingml/2006/main">
          <a:pPr algn="ctr"/>
          <a:r>
            <a:rPr lang="it-IT" sz="1100" dirty="0" smtClean="0">
              <a:solidFill>
                <a:schemeClr val="bg1"/>
              </a:solidFill>
            </a:rPr>
            <a:t>21,4 %</a:t>
          </a:r>
          <a:endParaRPr lang="it-IT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0.59406</cdr:x>
      <cdr:y>0.61972</cdr:y>
    </cdr:from>
    <cdr:to>
      <cdr:x>0.59406</cdr:x>
      <cdr:y>0.71831</cdr:y>
    </cdr:to>
    <cdr:cxnSp macro="">
      <cdr:nvCxnSpPr>
        <cdr:cNvPr id="13" name="Connettore 1 12"/>
        <cdr:cNvCxnSpPr/>
      </cdr:nvCxnSpPr>
      <cdr:spPr>
        <a:xfrm xmlns:a="http://schemas.openxmlformats.org/drawingml/2006/main">
          <a:off x="4320480" y="3168352"/>
          <a:ext cx="0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0.34653</cdr:x>
      <cdr:y>0.6338</cdr:y>
    </cdr:from>
    <cdr:to>
      <cdr:x>0.47525</cdr:x>
      <cdr:y>0.70423</cdr:y>
    </cdr:to>
    <cdr:sp macro="" textlink="">
      <cdr:nvSpPr>
        <cdr:cNvPr id="6" name="CasellaDiTesto 5"/>
        <cdr:cNvSpPr txBox="1"/>
      </cdr:nvSpPr>
      <cdr:spPr>
        <a:xfrm xmlns:a="http://schemas.openxmlformats.org/drawingml/2006/main">
          <a:off x="2520280" y="3240360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2000" b="1" dirty="0" smtClean="0">
              <a:solidFill>
                <a:schemeClr val="bg1"/>
              </a:solidFill>
            </a:rPr>
            <a:t>+ 1,5</a:t>
          </a:r>
          <a:endParaRPr lang="it-IT" sz="20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0.60396</cdr:x>
      <cdr:y>0.61972</cdr:y>
    </cdr:from>
    <cdr:to>
      <cdr:x>0.72277</cdr:x>
      <cdr:y>0.67606</cdr:y>
    </cdr:to>
    <cdr:sp macro="" textlink="">
      <cdr:nvSpPr>
        <cdr:cNvPr id="7" name="CasellaDiTesto 6"/>
        <cdr:cNvSpPr txBox="1"/>
      </cdr:nvSpPr>
      <cdr:spPr>
        <a:xfrm xmlns:a="http://schemas.openxmlformats.org/drawingml/2006/main">
          <a:off x="4392488" y="3168352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2000" b="1" dirty="0" smtClean="0">
              <a:solidFill>
                <a:schemeClr val="bg1"/>
              </a:solidFill>
            </a:rPr>
            <a:t>+0,4</a:t>
          </a:r>
          <a:endParaRPr lang="it-IT" sz="2000" b="1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D1979-24CA-4AC5-A6D3-AE9AA5F6E872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A3457-163B-445B-AF7C-40F30BAA64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41A8A-B2CC-4F7F-9366-0D315BB1B93F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21578-B6F3-4F36-9BDA-09D7E6D60B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26A6-57CC-4FD9-AE32-D425161AC61E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0D020-56FF-47BC-9DC0-631FF5F2F7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BBA30-B9B2-462D-9C75-B7B08D9FBA95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C4AA9-87B9-493E-8F72-E2B3E326A1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EBA4-3117-4AA5-8996-2BE5E4606A5D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A2A33-A4EF-4317-9760-939875733B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C33F2-E9A1-438A-934F-8A84CAB76B4E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C803D-8051-4709-97F7-07CA86AF13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F282D-6C8F-43D4-9E0E-7A86BB363BD3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8A0E8-4192-4CF8-A723-F15D74D327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DFA61-2C6D-4B4B-834A-8AA9119DFE00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A9889-C178-48F7-B8A7-A576DEF826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A61E-9748-4B9B-B8E3-B1785E853D8D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1AC27-F899-4788-8E41-C07F60D654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BD29-5618-4FC7-998D-1826F8417C1F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35B44-2777-47E3-B1CF-1A34720F66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89E20-5F01-4171-AFA5-1B7777255D59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0F935-43A3-4720-B7A7-20326B73D5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4D1488-FC19-413A-909F-F634E0620972}" type="datetimeFigureOut">
              <a:rPr lang="it-IT"/>
              <a:pPr>
                <a:defRPr/>
              </a:pPr>
              <a:t>28/09/2012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D50E0E-1C86-4308-80D5-9CA6F9B292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/>
        </p:nvGraphicFramePr>
        <p:xfrm>
          <a:off x="899592" y="836712"/>
          <a:ext cx="727280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7" name="Grafico 3"/>
          <p:cNvGraphicFramePr>
            <a:graphicFrameLocks/>
          </p:cNvGraphicFramePr>
          <p:nvPr/>
        </p:nvGraphicFramePr>
        <p:xfrm>
          <a:off x="887413" y="1230313"/>
          <a:ext cx="7369175" cy="4397375"/>
        </p:xfrm>
        <a:graphic>
          <a:graphicData uri="http://schemas.openxmlformats.org/presentationml/2006/ole">
            <p:oleObj spid="_x0000_s14337" r:id="rId3" imgW="7364606" imgH="4395597" progId="Excel.Chart.8">
              <p:embed/>
            </p:oleObj>
          </a:graphicData>
        </a:graphic>
      </p:graphicFrame>
      <p:sp>
        <p:nvSpPr>
          <p:cNvPr id="14338" name="CasellaDiTesto 4"/>
          <p:cNvSpPr txBox="1">
            <a:spLocks noChangeArrowheads="1"/>
          </p:cNvSpPr>
          <p:nvPr/>
        </p:nvSpPr>
        <p:spPr bwMode="auto">
          <a:xfrm>
            <a:off x="593725" y="404813"/>
            <a:ext cx="7920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b="1">
                <a:latin typeface="Calibri" pitchFamily="34" charset="0"/>
              </a:rPr>
              <a:t>INCIDENZA PERCENTUALE DEI SINGOLI INDIRIZZI SUL TOTALE ISCRITTI ALL’ISTRUZIONE TECNICA A.S. 2012/2013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Grafico 3"/>
          <p:cNvGraphicFramePr>
            <a:graphicFrameLocks/>
          </p:cNvGraphicFramePr>
          <p:nvPr/>
        </p:nvGraphicFramePr>
        <p:xfrm>
          <a:off x="1292225" y="1420813"/>
          <a:ext cx="6559550" cy="4016375"/>
        </p:xfrm>
        <a:graphic>
          <a:graphicData uri="http://schemas.openxmlformats.org/presentationml/2006/ole">
            <p:oleObj spid="_x0000_s15361" r:id="rId3" imgW="6559865" imgH="4017612" progId="Excel.Chart.8">
              <p:embed/>
            </p:oleObj>
          </a:graphicData>
        </a:graphic>
      </p:graphicFrame>
      <p:sp>
        <p:nvSpPr>
          <p:cNvPr id="15362" name="CasellaDiTesto 4"/>
          <p:cNvSpPr txBox="1">
            <a:spLocks noChangeArrowheads="1"/>
          </p:cNvSpPr>
          <p:nvPr/>
        </p:nvSpPr>
        <p:spPr bwMode="auto">
          <a:xfrm>
            <a:off x="593725" y="404813"/>
            <a:ext cx="7920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b="1">
                <a:latin typeface="Calibri" pitchFamily="34" charset="0"/>
              </a:rPr>
              <a:t>INCIDENZA PERCENTUALE DEI SINGOLI INDIRIZZI SUL TOTALE ISCRITTI ALL’ISTRUZIONE PROFESSIONALE A.S. 2012/2013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sellaDiTesto 3"/>
          <p:cNvSpPr txBox="1">
            <a:spLocks noChangeArrowheads="1"/>
          </p:cNvSpPr>
          <p:nvPr/>
        </p:nvSpPr>
        <p:spPr bwMode="auto">
          <a:xfrm>
            <a:off x="0" y="0"/>
            <a:ext cx="9144000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2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DIREZIONE GENERALE PER L’ISTRUZIONE E FORMAZIONE TECNICA SUPERIORE E PER I RAPPORTI CON I SISTEMI FORMATIVI DELLE REGIONI</a:t>
            </a:r>
            <a:r>
              <a:rPr lang="it-IT" sz="14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</a:t>
            </a:r>
          </a:p>
          <a:p>
            <a:pPr algn="ctr"/>
            <a:r>
              <a:rPr lang="it-IT" sz="1400" b="1">
                <a:solidFill>
                  <a:srgbClr val="FF3300"/>
                </a:solidFill>
                <a:latin typeface="Calibri" pitchFamily="34" charset="0"/>
                <a:ea typeface="ＭＳ Ｐゴシック" charset="-128"/>
              </a:rPr>
              <a:t>A.S. 2012-2013</a:t>
            </a:r>
          </a:p>
          <a:p>
            <a:pPr algn="ctr"/>
            <a:r>
              <a:rPr lang="it-IT" sz="100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it-IT" sz="1200" b="1" u="sng">
                <a:solidFill>
                  <a:srgbClr val="FF3300"/>
                </a:solidFill>
                <a:latin typeface="Times New Roman" pitchFamily="18" charset="0"/>
              </a:rPr>
              <a:t>2.006  PERCORSI  QUINQUENNALI    STATALI  - ISTRUZIONE TECNICA    (</a:t>
            </a:r>
            <a:r>
              <a:rPr lang="it-IT" sz="1200" b="1" u="sng">
                <a:solidFill>
                  <a:srgbClr val="0000FF"/>
                </a:solidFill>
                <a:latin typeface="Times New Roman" pitchFamily="18" charset="0"/>
              </a:rPr>
              <a:t>875</a:t>
            </a:r>
            <a:r>
              <a:rPr lang="it-IT" sz="1200" b="1" u="sng">
                <a:solidFill>
                  <a:srgbClr val="FF3300"/>
                </a:solidFill>
                <a:latin typeface="Times New Roman" pitchFamily="18" charset="0"/>
              </a:rPr>
              <a:t> mila studenti  </a:t>
            </a:r>
            <a:r>
              <a:rPr lang="it-IT" sz="1200" b="1" u="sng">
                <a:solidFill>
                  <a:srgbClr val="0000FF"/>
                </a:solidFill>
                <a:latin typeface="Times New Roman" pitchFamily="18" charset="0"/>
              </a:rPr>
              <a:t>32,0% </a:t>
            </a:r>
            <a:r>
              <a:rPr lang="it-IT" sz="1200" b="1" u="sng">
                <a:solidFill>
                  <a:srgbClr val="FF3300"/>
                </a:solidFill>
                <a:latin typeface="Times New Roman" pitchFamily="18" charset="0"/>
              </a:rPr>
              <a:t>) - 1056 ORE ANNUE</a:t>
            </a:r>
          </a:p>
          <a:p>
            <a:pPr algn="ctr"/>
            <a:r>
              <a:rPr lang="it-IT" sz="1200" b="1" u="sng">
                <a:solidFill>
                  <a:srgbClr val="FF3300"/>
                </a:solidFill>
                <a:latin typeface="Times New Roman" pitchFamily="18" charset="0"/>
              </a:rPr>
              <a:t>1.126  PERCORSI  QUINQUENNALI  STATALI - ISTRUZIONE PROFESSIONALE   (</a:t>
            </a:r>
            <a:r>
              <a:rPr lang="it-IT" sz="1200" b="1" u="sng">
                <a:solidFill>
                  <a:srgbClr val="0000FF"/>
                </a:solidFill>
                <a:latin typeface="Times New Roman" pitchFamily="18" charset="0"/>
              </a:rPr>
              <a:t>545</a:t>
            </a:r>
            <a:r>
              <a:rPr lang="it-IT" sz="1200" b="1" u="sng">
                <a:solidFill>
                  <a:srgbClr val="FF3300"/>
                </a:solidFill>
                <a:latin typeface="Times New Roman" pitchFamily="18" charset="0"/>
              </a:rPr>
              <a:t>  mila studenti  </a:t>
            </a:r>
            <a:r>
              <a:rPr lang="it-IT" sz="1200" b="1" u="sng">
                <a:solidFill>
                  <a:srgbClr val="0000FF"/>
                </a:solidFill>
                <a:latin typeface="Times New Roman" pitchFamily="18" charset="0"/>
              </a:rPr>
              <a:t>21,4%</a:t>
            </a:r>
            <a:r>
              <a:rPr lang="it-IT" sz="1200" b="1" u="sng">
                <a:solidFill>
                  <a:srgbClr val="FF3300"/>
                </a:solidFill>
                <a:latin typeface="Times New Roman" pitchFamily="18" charset="0"/>
              </a:rPr>
              <a:t>) - 1056 ORE ANNUE</a:t>
            </a:r>
            <a:r>
              <a:rPr lang="it-IT" sz="1200" b="1">
                <a:solidFill>
                  <a:srgbClr val="FF3300"/>
                </a:solidFill>
                <a:latin typeface="Times New Roman" pitchFamily="18" charset="0"/>
              </a:rPr>
              <a:t>- </a:t>
            </a:r>
          </a:p>
          <a:p>
            <a:pPr algn="ctr"/>
            <a:r>
              <a:rPr lang="it-IT" sz="1200" b="1">
                <a:solidFill>
                  <a:srgbClr val="FF3300"/>
                </a:solidFill>
                <a:latin typeface="Times New Roman" pitchFamily="18" charset="0"/>
              </a:rPr>
              <a:t>si sono iscritti alle prime classi  + 1,5% allievi per gli Istituti Professionali; + 0,4% per gli Istituti Tecnici -  totale pari al  </a:t>
            </a:r>
            <a:r>
              <a:rPr lang="it-IT" sz="1200" b="1">
                <a:solidFill>
                  <a:srgbClr val="0000FF"/>
                </a:solidFill>
                <a:latin typeface="Times New Roman" pitchFamily="18" charset="0"/>
              </a:rPr>
              <a:t>53,4%</a:t>
            </a:r>
            <a:r>
              <a:rPr lang="it-IT" sz="1200" b="1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it-IT" sz="1200">
                <a:solidFill>
                  <a:srgbClr val="FF3300"/>
                </a:solidFill>
                <a:latin typeface="Times New Roman" pitchFamily="18" charset="0"/>
              </a:rPr>
              <a:t>-</a:t>
            </a:r>
            <a:r>
              <a:rPr lang="it-IT" b="1"/>
              <a:t>                     </a:t>
            </a:r>
            <a:endParaRPr lang="it-IT"/>
          </a:p>
          <a:p>
            <a:r>
              <a:rPr lang="it-IT"/>
              <a:t> </a:t>
            </a:r>
          </a:p>
        </p:txBody>
      </p:sp>
      <p:sp>
        <p:nvSpPr>
          <p:cNvPr id="2051" name="CasellaDiTesto 4"/>
          <p:cNvSpPr txBox="1">
            <a:spLocks noChangeArrowheads="1"/>
          </p:cNvSpPr>
          <p:nvPr/>
        </p:nvSpPr>
        <p:spPr bwMode="auto">
          <a:xfrm>
            <a:off x="133350" y="1125538"/>
            <a:ext cx="89281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1300" b="1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  <a:p>
            <a:r>
              <a:rPr lang="it-IT" sz="13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    </a:t>
            </a:r>
            <a:r>
              <a:rPr lang="it-IT" sz="13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IeFP</a:t>
            </a:r>
            <a:r>
              <a:rPr lang="it-IT" sz="13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                 </a:t>
            </a:r>
            <a:r>
              <a:rPr lang="it-IT" sz="13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Integrativa </a:t>
            </a:r>
            <a:r>
              <a:rPr lang="it-IT" sz="13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 </a:t>
            </a:r>
            <a:r>
              <a:rPr lang="it-IT" sz="10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       - prevede nell’ambito del percorso di Istruzione Professionale statale quinquennale, </a:t>
            </a:r>
            <a:r>
              <a:rPr lang="it-IT" sz="1000" b="1" u="sng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anche l’acquisizione</a:t>
            </a:r>
            <a:r>
              <a:rPr lang="it-IT" sz="10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, dopo il terzo </a:t>
            </a:r>
          </a:p>
          <a:p>
            <a:r>
              <a:rPr lang="it-IT" sz="10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  in regime di                                                         anno, di una delle 22 qualifiche di IeFP Regionali  : </a:t>
            </a:r>
            <a:r>
              <a:rPr lang="it-IT" sz="10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numero allievi iscritti  </a:t>
            </a:r>
            <a:r>
              <a:rPr lang="it-IT" sz="10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al 1° anno </a:t>
            </a:r>
            <a:r>
              <a:rPr lang="it-IT" sz="10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67.373.</a:t>
            </a:r>
            <a:r>
              <a:rPr lang="it-IT" sz="10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       </a:t>
            </a:r>
          </a:p>
          <a:p>
            <a:r>
              <a:rPr lang="it-IT" sz="12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sussidiarietà </a:t>
            </a:r>
            <a:r>
              <a:rPr lang="it-IT" sz="13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       </a:t>
            </a:r>
            <a:r>
              <a:rPr lang="it-IT" sz="12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Complementare</a:t>
            </a:r>
            <a:r>
              <a:rPr lang="it-IT" sz="12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 - </a:t>
            </a:r>
            <a:r>
              <a:rPr lang="it-IT" sz="10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prevede l’attivazione di classi finalizzate </a:t>
            </a:r>
            <a:r>
              <a:rPr lang="it-IT" sz="1000" b="1" u="sng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soltanto al conseguimento </a:t>
            </a:r>
            <a:r>
              <a:rPr lang="it-IT" sz="10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di una delle 22 qualifiche </a:t>
            </a:r>
          </a:p>
          <a:p>
            <a:r>
              <a:rPr lang="it-IT" sz="1100" b="1" u="sng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prima annualità</a:t>
            </a:r>
            <a:r>
              <a:rPr lang="it-IT" sz="12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                                       </a:t>
            </a:r>
            <a:r>
              <a:rPr lang="it-IT" sz="10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triennali IeFP : </a:t>
            </a:r>
            <a:r>
              <a:rPr lang="it-IT" sz="10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numero allievi iscritti  </a:t>
            </a:r>
            <a:r>
              <a:rPr lang="it-IT" sz="1000" b="1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al 1° anno </a:t>
            </a:r>
            <a:r>
              <a:rPr lang="it-IT" sz="10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5.917.</a:t>
            </a:r>
          </a:p>
        </p:txBody>
      </p:sp>
      <p:sp>
        <p:nvSpPr>
          <p:cNvPr id="2052" name="CasellaDiTesto 6"/>
          <p:cNvSpPr txBox="1">
            <a:spLocks noChangeArrowheads="1"/>
          </p:cNvSpPr>
          <p:nvPr/>
        </p:nvSpPr>
        <p:spPr bwMode="auto">
          <a:xfrm>
            <a:off x="2125663" y="2211388"/>
            <a:ext cx="2808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it-IT" sz="1600" b="1" u="sng" dirty="0" err="1" smtClean="0">
                <a:solidFill>
                  <a:srgbClr val="FF0000"/>
                </a:solidFill>
              </a:rPr>
              <a:t>IeFP</a:t>
            </a:r>
            <a:r>
              <a:rPr lang="it-IT" sz="1400" b="1" u="sng" dirty="0" smtClean="0">
                <a:solidFill>
                  <a:prstClr val="black"/>
                </a:solidFill>
              </a:rPr>
              <a:t>  - 990 ore annue</a:t>
            </a:r>
          </a:p>
          <a:p>
            <a:pPr algn="ctr">
              <a:defRPr/>
            </a:pPr>
            <a:r>
              <a:rPr lang="it-IT" sz="1200" b="1" dirty="0" smtClean="0">
                <a:solidFill>
                  <a:srgbClr val="FF0000"/>
                </a:solidFill>
              </a:rPr>
              <a:t>Totale generale</a:t>
            </a:r>
          </a:p>
          <a:p>
            <a:pPr algn="ctr">
              <a:defRPr/>
            </a:pPr>
            <a:r>
              <a:rPr lang="it-IT" sz="1200" b="1" dirty="0" smtClean="0">
                <a:solidFill>
                  <a:srgbClr val="FF0000"/>
                </a:solidFill>
              </a:rPr>
              <a:t>248.006 studenti</a:t>
            </a:r>
            <a:endParaRPr lang="it-IT" sz="1200" dirty="0" smtClean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 rot="5400000">
            <a:off x="1729378" y="1475531"/>
            <a:ext cx="1107996" cy="446786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rgbClr val="FF0000"/>
                </a:solidFill>
                <a:latin typeface="Calibri"/>
              </a:rPr>
              <a:t>Qualifica triennale </a:t>
            </a:r>
            <a:r>
              <a:rPr lang="it-IT" sz="1400" b="1" dirty="0">
                <a:solidFill>
                  <a:srgbClr val="FF0000"/>
                </a:solidFill>
                <a:latin typeface="Calibri"/>
              </a:rPr>
              <a:t>Regionale</a:t>
            </a:r>
            <a:endParaRPr lang="it-IT" sz="1400" b="1" dirty="0">
              <a:solidFill>
                <a:srgbClr val="FF0000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dirty="0">
                <a:solidFill>
                  <a:prstClr val="black"/>
                </a:solidFill>
                <a:latin typeface="Calibri"/>
              </a:rPr>
              <a:t>        Iscritti </a:t>
            </a:r>
            <a:r>
              <a:rPr lang="it-IT" sz="1200" b="1" dirty="0">
                <a:solidFill>
                  <a:prstClr val="black"/>
                </a:solidFill>
                <a:latin typeface="Calibri"/>
              </a:rPr>
              <a:t>c/o Istituti Professionali :    </a:t>
            </a:r>
            <a:r>
              <a:rPr lang="it-IT" sz="1200" b="1" dirty="0">
                <a:solidFill>
                  <a:srgbClr val="00B050"/>
                </a:solidFill>
                <a:latin typeface="Calibri"/>
              </a:rPr>
              <a:t>116.429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dirty="0">
                <a:solidFill>
                  <a:prstClr val="black"/>
                </a:solidFill>
                <a:latin typeface="Calibri"/>
              </a:rPr>
              <a:t>        Iscritti </a:t>
            </a:r>
            <a:r>
              <a:rPr lang="it-IT" sz="1200" b="1" dirty="0">
                <a:solidFill>
                  <a:prstClr val="black"/>
                </a:solidFill>
                <a:latin typeface="Calibri"/>
              </a:rPr>
              <a:t>c/o strutture formative regionali  accreditate  :   </a:t>
            </a:r>
            <a:r>
              <a:rPr lang="it-IT" sz="1200" b="1" dirty="0">
                <a:solidFill>
                  <a:srgbClr val="1005E9"/>
                </a:solidFill>
                <a:latin typeface="Calibri"/>
              </a:rPr>
              <a:t>124.155</a:t>
            </a:r>
            <a:endParaRPr lang="it-IT" sz="1200" b="1" dirty="0">
              <a:solidFill>
                <a:srgbClr val="FF0000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dirty="0">
                <a:solidFill>
                  <a:srgbClr val="FF0000"/>
                </a:solidFill>
                <a:latin typeface="Calibri"/>
              </a:rPr>
              <a:t>Totale 240.584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CasellaDiTesto 9"/>
          <p:cNvSpPr txBox="1"/>
          <p:nvPr/>
        </p:nvSpPr>
        <p:spPr>
          <a:xfrm rot="5400000">
            <a:off x="6111989" y="1560780"/>
            <a:ext cx="1107996" cy="429736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rgbClr val="FF0000"/>
                </a:solidFill>
                <a:latin typeface="Calibri"/>
              </a:rPr>
              <a:t>Diploma quadriennale </a:t>
            </a:r>
            <a:r>
              <a:rPr lang="it-IT" sz="1400" b="1" dirty="0">
                <a:solidFill>
                  <a:srgbClr val="FF0000"/>
                </a:solidFill>
                <a:latin typeface="Calibri"/>
              </a:rPr>
              <a:t>Regionale</a:t>
            </a:r>
            <a:endParaRPr lang="it-IT" sz="1200" b="1" dirty="0">
              <a:solidFill>
                <a:srgbClr val="FF0000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1200" b="1" dirty="0">
                <a:solidFill>
                  <a:prstClr val="black"/>
                </a:solidFill>
                <a:latin typeface="Calibri"/>
              </a:rPr>
              <a:t>      </a:t>
            </a:r>
            <a:r>
              <a:rPr lang="it-IT" sz="1200" b="1" dirty="0">
                <a:solidFill>
                  <a:prstClr val="black"/>
                </a:solidFill>
                <a:latin typeface="Calibri"/>
              </a:rPr>
              <a:t>Iscritti c/o Istituti Professionali :  </a:t>
            </a:r>
            <a:r>
              <a:rPr lang="it-IT" sz="1200" b="1" dirty="0">
                <a:solidFill>
                  <a:srgbClr val="00B050"/>
                </a:solidFill>
                <a:latin typeface="Calibri"/>
              </a:rPr>
              <a:t>1.226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1200" b="1" dirty="0">
                <a:solidFill>
                  <a:prstClr val="black"/>
                </a:solidFill>
                <a:latin typeface="Calibri"/>
              </a:rPr>
              <a:t>      Iscritti </a:t>
            </a:r>
            <a:r>
              <a:rPr lang="it-IT" sz="1200" b="1" dirty="0">
                <a:solidFill>
                  <a:prstClr val="black"/>
                </a:solidFill>
                <a:latin typeface="Calibri"/>
              </a:rPr>
              <a:t>c/o strutture formative  regionali accreditate  : </a:t>
            </a:r>
            <a:r>
              <a:rPr lang="it-IT" sz="1200" b="1" dirty="0">
                <a:solidFill>
                  <a:srgbClr val="FF0000"/>
                </a:solidFill>
                <a:latin typeface="Calibri"/>
              </a:rPr>
              <a:t> </a:t>
            </a:r>
            <a:r>
              <a:rPr lang="it-IT" sz="1200" b="1" dirty="0">
                <a:solidFill>
                  <a:srgbClr val="1005E9"/>
                </a:solidFill>
                <a:latin typeface="Calibri"/>
              </a:rPr>
              <a:t>6.196</a:t>
            </a:r>
            <a:endParaRPr lang="it-IT" sz="1200" b="1" dirty="0">
              <a:solidFill>
                <a:srgbClr val="FF0000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dirty="0">
                <a:solidFill>
                  <a:srgbClr val="FF0000"/>
                </a:solidFill>
                <a:latin typeface="Calibri"/>
              </a:rPr>
              <a:t> Totale 7.422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it-IT" sz="1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Parentesi graffa aperta 1"/>
          <p:cNvSpPr/>
          <p:nvPr/>
        </p:nvSpPr>
        <p:spPr>
          <a:xfrm>
            <a:off x="1182688" y="1358900"/>
            <a:ext cx="123825" cy="692150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2056" name="CasellaDiTesto 2"/>
          <p:cNvSpPr txBox="1">
            <a:spLocks noChangeArrowheads="1"/>
          </p:cNvSpPr>
          <p:nvPr/>
        </p:nvSpPr>
        <p:spPr bwMode="auto">
          <a:xfrm>
            <a:off x="4889500" y="2178050"/>
            <a:ext cx="3949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- </a:t>
            </a:r>
            <a:r>
              <a:rPr lang="it-IT" sz="1200" b="1" dirty="0" smtClean="0">
                <a:solidFill>
                  <a:prstClr val="black"/>
                </a:solidFill>
              </a:rPr>
              <a:t>all’interno degli Istituti   Professionali :    </a:t>
            </a:r>
            <a:r>
              <a:rPr lang="it-IT" sz="1200" b="1" dirty="0" smtClean="0">
                <a:solidFill>
                  <a:srgbClr val="00B050"/>
                </a:solidFill>
              </a:rPr>
              <a:t>117.655</a:t>
            </a:r>
          </a:p>
        </p:txBody>
      </p:sp>
      <p:sp>
        <p:nvSpPr>
          <p:cNvPr id="16" name="Parentesi graffa aperta 15"/>
          <p:cNvSpPr/>
          <p:nvPr/>
        </p:nvSpPr>
        <p:spPr>
          <a:xfrm>
            <a:off x="4710113" y="2349500"/>
            <a:ext cx="149225" cy="331788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2058" name="CasellaDiTesto 5"/>
          <p:cNvSpPr txBox="1">
            <a:spLocks noChangeArrowheads="1"/>
          </p:cNvSpPr>
          <p:nvPr/>
        </p:nvSpPr>
        <p:spPr bwMode="auto">
          <a:xfrm>
            <a:off x="4902200" y="2341563"/>
            <a:ext cx="4203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t-IT" sz="1200" b="1" dirty="0" smtClean="0">
                <a:solidFill>
                  <a:prstClr val="black"/>
                </a:solidFill>
              </a:rPr>
              <a:t>-  all’interno delle strutture formative regionali   accreditate :     </a:t>
            </a:r>
          </a:p>
          <a:p>
            <a:pPr>
              <a:defRPr/>
            </a:pPr>
            <a:r>
              <a:rPr lang="it-IT" sz="1200" b="1" dirty="0" smtClean="0">
                <a:solidFill>
                  <a:prstClr val="black"/>
                </a:solidFill>
              </a:rPr>
              <a:t>     </a:t>
            </a:r>
            <a:r>
              <a:rPr lang="it-IT" sz="1200" b="1" dirty="0" smtClean="0">
                <a:solidFill>
                  <a:srgbClr val="1005E9"/>
                </a:solidFill>
              </a:rPr>
              <a:t>130.351</a:t>
            </a:r>
          </a:p>
        </p:txBody>
      </p:sp>
      <p:cxnSp>
        <p:nvCxnSpPr>
          <p:cNvPr id="12" name="Connettore 1 11"/>
          <p:cNvCxnSpPr/>
          <p:nvPr/>
        </p:nvCxnSpPr>
        <p:spPr>
          <a:xfrm>
            <a:off x="1874838" y="2965450"/>
            <a:ext cx="3736975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1874838" y="2968625"/>
            <a:ext cx="0" cy="21590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5611813" y="2965450"/>
            <a:ext cx="0" cy="21590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stCxn id="2052" idx="2"/>
          </p:cNvCxnSpPr>
          <p:nvPr/>
        </p:nvCxnSpPr>
        <p:spPr>
          <a:xfrm>
            <a:off x="3529013" y="2919413"/>
            <a:ext cx="0" cy="4603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7" name="CasellaDiTesto 20"/>
          <p:cNvSpPr txBox="1">
            <a:spLocks noChangeArrowheads="1"/>
          </p:cNvSpPr>
          <p:nvPr/>
        </p:nvSpPr>
        <p:spPr bwMode="auto">
          <a:xfrm>
            <a:off x="3651250" y="4581525"/>
            <a:ext cx="1497013" cy="121285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1400" b="1" u="sng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Istruzione degli Adulti e Corsi Serali</a:t>
            </a:r>
          </a:p>
          <a:p>
            <a:pPr algn="ctr"/>
            <a:endParaRPr lang="it-IT" sz="800" b="1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  <a:p>
            <a:pPr algn="ctr"/>
            <a:r>
              <a:rPr lang="it-IT" sz="12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428.625 iscrizioni</a:t>
            </a:r>
          </a:p>
          <a:p>
            <a:pPr algn="ctr"/>
            <a:endParaRPr lang="it-IT" sz="100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068" name="CasellaDiTesto 21"/>
          <p:cNvSpPr txBox="1">
            <a:spLocks noChangeArrowheads="1"/>
          </p:cNvSpPr>
          <p:nvPr/>
        </p:nvSpPr>
        <p:spPr bwMode="auto">
          <a:xfrm>
            <a:off x="5435600" y="4581525"/>
            <a:ext cx="1568450" cy="1303338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1400" b="1" u="sng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Alternanza Scuola-Lavoro</a:t>
            </a:r>
          </a:p>
          <a:p>
            <a:pPr algn="ctr"/>
            <a:r>
              <a:rPr lang="it-IT" sz="12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161.000 studenti</a:t>
            </a:r>
            <a:endParaRPr lang="it-IT" sz="1200" b="1" u="sng">
              <a:solidFill>
                <a:srgbClr val="FF0000"/>
              </a:solidFill>
              <a:latin typeface="Calibri" pitchFamily="34" charset="0"/>
              <a:ea typeface="ＭＳ Ｐゴシック" charset="-128"/>
            </a:endParaRPr>
          </a:p>
          <a:p>
            <a:pPr algn="ctr"/>
            <a:endParaRPr lang="it-IT" sz="200" b="1">
              <a:solidFill>
                <a:srgbClr val="FF0000"/>
              </a:solidFill>
              <a:latin typeface="Calibri" pitchFamily="34" charset="0"/>
              <a:ea typeface="ＭＳ Ｐゴシック" charset="-128"/>
            </a:endParaRPr>
          </a:p>
          <a:p>
            <a:pPr algn="ctr"/>
            <a:endParaRPr lang="it-IT" sz="1200" b="1">
              <a:solidFill>
                <a:srgbClr val="FF0000"/>
              </a:solidFill>
              <a:latin typeface="Calibri" pitchFamily="34" charset="0"/>
              <a:ea typeface="ＭＳ Ｐゴシック" charset="-128"/>
            </a:endParaRPr>
          </a:p>
          <a:p>
            <a:pPr algn="ctr"/>
            <a:endParaRPr lang="it-IT" sz="1200" b="1">
              <a:solidFill>
                <a:srgbClr val="FF0000"/>
              </a:solidFill>
              <a:latin typeface="Calibri" pitchFamily="34" charset="0"/>
              <a:ea typeface="ＭＳ Ｐゴシック" charset="-128"/>
            </a:endParaRPr>
          </a:p>
          <a:p>
            <a:pPr algn="ctr"/>
            <a:endParaRPr lang="it-IT" sz="1200" b="1">
              <a:solidFill>
                <a:srgbClr val="FF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069" name="CasellaDiTesto 22"/>
          <p:cNvSpPr txBox="1">
            <a:spLocks noChangeArrowheads="1"/>
          </p:cNvSpPr>
          <p:nvPr/>
        </p:nvSpPr>
        <p:spPr bwMode="auto">
          <a:xfrm>
            <a:off x="7164388" y="4581525"/>
            <a:ext cx="1651000" cy="1273175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1400" b="1" u="sng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Impresa Formativa Simulata</a:t>
            </a:r>
          </a:p>
          <a:p>
            <a:pPr algn="ctr"/>
            <a:r>
              <a:rPr lang="it-IT" sz="1200" b="1">
                <a:solidFill>
                  <a:srgbClr val="FF0000"/>
                </a:solidFill>
                <a:latin typeface="Calibri" pitchFamily="34" charset="0"/>
                <a:ea typeface="ＭＳ Ｐゴシック" charset="-128"/>
              </a:rPr>
              <a:t>7.000  studenti</a:t>
            </a:r>
          </a:p>
          <a:p>
            <a:pPr algn="ctr"/>
            <a:endParaRPr lang="it-IT" sz="1200" b="1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  <a:p>
            <a:pPr algn="ctr"/>
            <a:endParaRPr lang="it-IT" sz="1200" b="1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  <a:p>
            <a:pPr algn="ctr"/>
            <a:endParaRPr lang="it-IT" sz="1200" b="1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graphicFrame>
        <p:nvGraphicFramePr>
          <p:cNvPr id="16402" name="Group 18"/>
          <p:cNvGraphicFramePr>
            <a:graphicFrameLocks noGrp="1"/>
          </p:cNvGraphicFramePr>
          <p:nvPr/>
        </p:nvGraphicFramePr>
        <p:xfrm>
          <a:off x="323850" y="6021388"/>
          <a:ext cx="8513763" cy="215900"/>
        </p:xfrm>
        <a:graphic>
          <a:graphicData uri="http://schemas.openxmlformats.org/drawingml/2006/table">
            <a:tbl>
              <a:tblPr/>
              <a:tblGrid>
                <a:gridCol w="8513763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03B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Numero  allievi  iscritti  al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it-IT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1° anno</a:t>
                      </a:r>
                    </a:p>
                  </a:txBody>
                  <a:tcPr marL="61611" marR="6161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8" name="CasellaDiTesto 5"/>
          <p:cNvSpPr txBox="1">
            <a:spLocks noChangeArrowheads="1"/>
          </p:cNvSpPr>
          <p:nvPr/>
        </p:nvSpPr>
        <p:spPr bwMode="auto">
          <a:xfrm>
            <a:off x="0" y="2276475"/>
            <a:ext cx="8618538" cy="2039938"/>
          </a:xfrm>
          <a:prstGeom prst="rect">
            <a:avLst/>
          </a:prstGeom>
          <a:noFill/>
          <a:ln w="25400" cap="rnd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>
              <a:ea typeface="ＭＳ Ｐゴシック" charset="-128"/>
            </a:endParaRPr>
          </a:p>
          <a:p>
            <a:endParaRPr lang="it-IT">
              <a:ea typeface="ＭＳ Ｐゴシック" charset="-128"/>
            </a:endParaRPr>
          </a:p>
          <a:p>
            <a:endParaRPr lang="it-IT">
              <a:ea typeface="ＭＳ Ｐゴシック" charset="-128"/>
            </a:endParaRPr>
          </a:p>
          <a:p>
            <a:endParaRPr lang="it-IT">
              <a:ea typeface="ＭＳ Ｐゴシック" charset="-128"/>
            </a:endParaRPr>
          </a:p>
          <a:p>
            <a:endParaRPr lang="it-IT">
              <a:ea typeface="ＭＳ Ｐゴシック" charset="-128"/>
            </a:endParaRPr>
          </a:p>
          <a:p>
            <a:endParaRPr lang="it-IT">
              <a:ea typeface="ＭＳ Ｐゴシック" charset="-128"/>
            </a:endParaRPr>
          </a:p>
          <a:p>
            <a:endParaRPr lang="it-IT">
              <a:ea typeface="ＭＳ Ｐゴシック" charset="-128"/>
            </a:endParaRP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47675" y="6381750"/>
            <a:ext cx="779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2400">
              <a:ea typeface="ＭＳ Ｐゴシック" charset="-128"/>
            </a:endParaRP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1042988" y="6524625"/>
            <a:ext cx="72009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12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it-IT" sz="120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23850" y="4508500"/>
            <a:ext cx="2808288" cy="14255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5000"/>
              </a:lnSpc>
              <a:spcBef>
                <a:spcPct val="50000"/>
              </a:spcBef>
            </a:pPr>
            <a:endParaRPr lang="it-IT" sz="800" b="1" u="sng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lnSpc>
                <a:spcPct val="55000"/>
              </a:lnSpc>
              <a:spcBef>
                <a:spcPct val="50000"/>
              </a:spcBef>
            </a:pPr>
            <a:r>
              <a:rPr lang="it-IT" sz="1200" b="1" u="sng">
                <a:solidFill>
                  <a:srgbClr val="FF0000"/>
                </a:solidFill>
                <a:latin typeface="Calibri" pitchFamily="34" charset="0"/>
              </a:rPr>
              <a:t>ITS</a:t>
            </a:r>
            <a:endParaRPr lang="it-IT" sz="1200" b="1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lnSpc>
                <a:spcPct val="55000"/>
              </a:lnSpc>
              <a:spcBef>
                <a:spcPct val="50000"/>
              </a:spcBef>
            </a:pPr>
            <a:r>
              <a:rPr lang="it-IT" sz="1100" b="1">
                <a:latin typeface="Calibri" pitchFamily="34" charset="0"/>
              </a:rPr>
              <a:t>N. 62 (con 80 corsi attivati)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it-IT" sz="1000" b="1">
                <a:latin typeface="Calibri" pitchFamily="34" charset="0"/>
              </a:rPr>
              <a:t>oltre </a:t>
            </a:r>
            <a:r>
              <a:rPr lang="it-IT" sz="1000" b="1">
                <a:solidFill>
                  <a:srgbClr val="FF0000"/>
                </a:solidFill>
                <a:latin typeface="Calibri" pitchFamily="34" charset="0"/>
              </a:rPr>
              <a:t>2 mila studenti</a:t>
            </a:r>
            <a:r>
              <a:rPr lang="it-IT" sz="1000" b="1">
                <a:latin typeface="Calibri" pitchFamily="34" charset="0"/>
              </a:rPr>
              <a:t> effettivamente frequentanti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endParaRPr lang="it-IT" sz="1100" b="1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it-IT" sz="1100" b="1">
                <a:solidFill>
                  <a:srgbClr val="FF0000"/>
                </a:solidFill>
                <a:latin typeface="Calibri" pitchFamily="34" charset="0"/>
              </a:rPr>
              <a:t>Triennali</a:t>
            </a:r>
            <a:r>
              <a:rPr lang="it-IT" sz="1100" b="1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it-IT" sz="1100" b="1">
                <a:latin typeface="Calibri" pitchFamily="34" charset="0"/>
              </a:rPr>
              <a:t>n. 1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it-IT" sz="1100" b="1">
                <a:latin typeface="Calibri" pitchFamily="34" charset="0"/>
              </a:rPr>
              <a:t>(Gallarate – VA)  (2800 – 3000 ore)</a:t>
            </a:r>
          </a:p>
          <a:p>
            <a:pPr algn="ctr">
              <a:spcBef>
                <a:spcPct val="50000"/>
              </a:spcBef>
            </a:pPr>
            <a:endParaRPr lang="it-IT" sz="800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-22225" y="115888"/>
            <a:ext cx="9036050" cy="1143000"/>
          </a:xfrm>
        </p:spPr>
        <p:txBody>
          <a:bodyPr/>
          <a:lstStyle/>
          <a:p>
            <a:r>
              <a:rPr lang="it-IT" sz="3200" b="1" smtClean="0">
                <a:solidFill>
                  <a:srgbClr val="FF0000"/>
                </a:solidFill>
              </a:rPr>
              <a:t>Istituti Tecnici</a:t>
            </a:r>
            <a:r>
              <a:rPr lang="it-IT" sz="3200" smtClean="0"/>
              <a:t/>
            </a:r>
            <a:br>
              <a:rPr lang="it-IT" sz="3200" smtClean="0"/>
            </a:br>
            <a:r>
              <a:rPr lang="it-IT" sz="2800" b="1" smtClean="0"/>
              <a:t>(su 100 domande di iscrizione alla classe prima</a:t>
            </a:r>
            <a:r>
              <a:rPr lang="it-IT" sz="2800" smtClean="0"/>
              <a:t>)</a:t>
            </a:r>
            <a:br>
              <a:rPr lang="it-IT" sz="2800" smtClean="0"/>
            </a:br>
            <a:r>
              <a:rPr lang="it-IT" sz="2800" b="1" smtClean="0"/>
              <a:t>A.S. 2012-2013</a:t>
            </a:r>
          </a:p>
        </p:txBody>
      </p:sp>
      <p:graphicFrame>
        <p:nvGraphicFramePr>
          <p:cNvPr id="17411" name="Segnaposto contenuto 7"/>
          <p:cNvGraphicFramePr>
            <a:graphicFrameLocks noGrp="1"/>
          </p:cNvGraphicFramePr>
          <p:nvPr>
            <p:ph idx="4294967295"/>
          </p:nvPr>
        </p:nvGraphicFramePr>
        <p:xfrm>
          <a:off x="766763" y="1557338"/>
          <a:ext cx="7753350" cy="4824412"/>
        </p:xfrm>
        <a:graphic>
          <a:graphicData uri="http://schemas.openxmlformats.org/presentationml/2006/ole">
            <p:oleObj spid="_x0000_s17411" name="Foglio di lavoro" r:id="rId3" imgW="8067866" imgH="5019627" progId="Excel.Sheet.8">
              <p:embed/>
            </p:oleObj>
          </a:graphicData>
        </a:graphic>
      </p:graphicFrame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555875" y="6400800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240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-22225" y="115888"/>
            <a:ext cx="9036050" cy="1143000"/>
          </a:xfrm>
        </p:spPr>
        <p:txBody>
          <a:bodyPr/>
          <a:lstStyle/>
          <a:p>
            <a:r>
              <a:rPr lang="it-IT" sz="3200" b="1" smtClean="0">
                <a:solidFill>
                  <a:srgbClr val="FF0000"/>
                </a:solidFill>
              </a:rPr>
              <a:t>Istituti  Professionali</a:t>
            </a:r>
            <a:r>
              <a:rPr lang="it-IT" sz="3200" smtClean="0"/>
              <a:t/>
            </a:r>
            <a:br>
              <a:rPr lang="it-IT" sz="3200" smtClean="0"/>
            </a:br>
            <a:r>
              <a:rPr lang="it-IT" sz="2800" b="1" smtClean="0"/>
              <a:t>(su 100 domande di iscrizione alla classe prima</a:t>
            </a:r>
            <a:r>
              <a:rPr lang="it-IT" sz="2800" smtClean="0"/>
              <a:t>)</a:t>
            </a:r>
            <a:br>
              <a:rPr lang="it-IT" sz="2800" smtClean="0"/>
            </a:br>
            <a:r>
              <a:rPr lang="it-IT" sz="2800" b="1" smtClean="0"/>
              <a:t>A.S. 2012-2013</a:t>
            </a:r>
          </a:p>
        </p:txBody>
      </p:sp>
      <p:graphicFrame>
        <p:nvGraphicFramePr>
          <p:cNvPr id="20483" name="Segnaposto contenuto 7"/>
          <p:cNvGraphicFramePr>
            <a:graphicFrameLocks noGrp="1"/>
          </p:cNvGraphicFramePr>
          <p:nvPr>
            <p:ph idx="4294967295"/>
          </p:nvPr>
        </p:nvGraphicFramePr>
        <p:xfrm>
          <a:off x="468313" y="1341438"/>
          <a:ext cx="8280400" cy="4751387"/>
        </p:xfrm>
        <a:graphic>
          <a:graphicData uri="http://schemas.openxmlformats.org/presentationml/2006/ole">
            <p:oleObj spid="_x0000_s18435" name="Foglio di lavoro" r:id="rId3" imgW="9344025" imgH="5124640" progId="Excel.Sheet.8">
              <p:embed/>
            </p:oleObj>
          </a:graphicData>
        </a:graphic>
      </p:graphicFrame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042988" y="6308725"/>
            <a:ext cx="741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240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240</Words>
  <Application>Microsoft Office PowerPoint</Application>
  <PresentationFormat>Presentazione su schermo (4:3)</PresentationFormat>
  <Paragraphs>45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Modello struttura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Calibri</vt:lpstr>
      <vt:lpstr>Arial</vt:lpstr>
      <vt:lpstr>ＭＳ Ｐゴシック</vt:lpstr>
      <vt:lpstr>Times New Roman</vt:lpstr>
      <vt:lpstr>Tema di Office</vt:lpstr>
      <vt:lpstr>Grafico di Microsoft Excel</vt:lpstr>
      <vt:lpstr>Foglio di lavoro di Microsoft Excel 97-2003</vt:lpstr>
      <vt:lpstr>Diapositiva 1</vt:lpstr>
      <vt:lpstr>Diapositiva 2</vt:lpstr>
      <vt:lpstr>Diapositiva 3</vt:lpstr>
      <vt:lpstr>Diapositiva 4</vt:lpstr>
      <vt:lpstr>Istituti Tecnici (su 100 domande di iscrizione alla classe prima) A.S. 2012-2013</vt:lpstr>
      <vt:lpstr>Istituti  Professionali (su 100 domande di iscrizione alla classe prima) A.S. 2012-2013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Boncasata Angelo</dc:creator>
  <cp:lastModifiedBy>...</cp:lastModifiedBy>
  <cp:revision>16</cp:revision>
  <cp:lastPrinted>2012-09-13T13:49:23Z</cp:lastPrinted>
  <dcterms:created xsi:type="dcterms:W3CDTF">2012-05-04T07:14:23Z</dcterms:created>
  <dcterms:modified xsi:type="dcterms:W3CDTF">2012-09-28T09:52:43Z</dcterms:modified>
</cp:coreProperties>
</file>